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0.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2.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8" r:id="rId4"/>
  </p:sldMasterIdLst>
  <p:notesMasterIdLst>
    <p:notesMasterId r:id="rId29"/>
  </p:notesMasterIdLst>
  <p:handoutMasterIdLst>
    <p:handoutMasterId r:id="rId30"/>
  </p:handoutMasterIdLst>
  <p:sldIdLst>
    <p:sldId id="2145706154" r:id="rId5"/>
    <p:sldId id="2145706190" r:id="rId6"/>
    <p:sldId id="2145706192" r:id="rId7"/>
    <p:sldId id="2145706229" r:id="rId8"/>
    <p:sldId id="2145706155" r:id="rId9"/>
    <p:sldId id="2145706156" r:id="rId10"/>
    <p:sldId id="2145706160" r:id="rId11"/>
    <p:sldId id="2145706201" r:id="rId12"/>
    <p:sldId id="2145706158" r:id="rId13"/>
    <p:sldId id="2145706230" r:id="rId14"/>
    <p:sldId id="2145706166" r:id="rId15"/>
    <p:sldId id="2145706165" r:id="rId16"/>
    <p:sldId id="2145706161" r:id="rId17"/>
    <p:sldId id="2145706163" r:id="rId18"/>
    <p:sldId id="2145706168" r:id="rId19"/>
    <p:sldId id="2145706223" r:id="rId20"/>
    <p:sldId id="2145706177" r:id="rId21"/>
    <p:sldId id="2145706180" r:id="rId22"/>
    <p:sldId id="2145706217" r:id="rId23"/>
    <p:sldId id="2145706221" r:id="rId24"/>
    <p:sldId id="2145706219" r:id="rId25"/>
    <p:sldId id="2145706222" r:id="rId26"/>
    <p:sldId id="2145706231" r:id="rId27"/>
    <p:sldId id="214570619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C46E0A-F1DA-1DA7-AFCD-32397146076C}" name="Alston, Matthew" initials="AM" userId="S::matthew.alston@manpowergroup.com::4047304d-911f-4d62-952e-58d7e2db71a1" providerId="AD"/>
  <p188:author id="{47104F0C-8BF9-D306-42AE-1EE5886E233E}" name="Roth, Christina" initials="RC" userId="S::christina.roth@manpowergroup.com::52d6c265-802e-44ac-92b4-8209a1ad8999" providerId="AD"/>
  <p188:author id="{D7DB590C-7169-AD03-3ECF-050E60AA3BAF}" name="Stanley, Brittany" initials="SB" userId="S::brittany.stanley@manpowergroup.com::e31d83bd-3aac-4a9c-8461-d6ae86e449d6" providerId="AD"/>
  <p188:author id="{38268D11-8401-7B6E-EB01-75984DAECE63}" name="Callie Coleman" initials="CC" userId="S::callie.coleman@manpowergroup.com::2e55dde0-e5f9-49f0-b503-890ca474e49d" providerId="AD"/>
  <p188:author id="{D80F5A4A-793A-28DB-1E42-5DA42A6F95EF}" name="Shannon Kobylarczyk" initials="SK" userId="S::shannon.kobylarczyk@manpowergroup.com::6cf04392-afbd-4517-9a4a-5124032f3ee8" providerId="AD"/>
  <p188:author id="{7AE4F851-8931-B812-070E-5C873B9F7FE0}" name="Rippinger, Thomas" initials="RT" userId="S::thomas.rippinger@manpowergroup.com::fa97d454-f827-49f8-8fd4-6bb8604afcad" providerId="AD"/>
  <p188:author id="{23BDAA73-F8A1-2475-B4C1-8CA9D7448C8F}" name="Rebecca Chapman" initials="RC" userId="S::becca.chapman@manpowergroup.com::3996493e-1fdb-43e9-ae09-1f35073b6884" providerId="AD"/>
  <p188:author id="{89664F81-B330-1047-B841-8CBA740D2E44}" name="Grunewald, Lisa" initials="GL" userId="S::lisa.grunewald@manpowergroup.com::0f0b2432-5189-4b22-846f-7301330c2829" providerId="AD"/>
  <p188:author id="{52531184-B69E-0088-48FF-821462F16F3A}" name="Garrett, Mellanie" initials="GM" userId="S::mellanie.garrett@manpowergroup.com::f4aeb8ea-0f03-44e6-ab00-14403bfc0c80" providerId="AD"/>
  <p188:author id="{36BCAF8F-E2EE-6EF0-7B5E-F9C55C014089}" name="Keller, Brenda" initials="KB" userId="S::brenda.keller@manpowergroup.com::605a3839-9657-4985-95e7-89873bea7606" providerId="AD"/>
  <p188:author id="{235E58A7-A129-00A4-5031-CB319A5D634D}" name="Richard Buchband" initials="RB" userId="S::richard.buchband@manpowergroup.com::e31ba7bb-d0e7-4bf2-a77c-ce75462e4827" providerId="AD"/>
  <p188:author id="{935FB0B4-D705-A5F7-D4FE-75293B3701C3}" name="Julitz, John" initials="JJ" userId="S::john.julitz@manpowergroup.com::bfe907c2-cac6-43b2-b83c-79075561946e" providerId="AD"/>
  <p188:author id="{F440BFB9-102B-AC8B-6705-240A20D7EC7F}" name="Jacqueline Dreyer" initials="JD" userId="S::jackie.dreyer@manpowergroup.com::f8177ada-a026-47f2-a455-c243f5c6cfc2" providerId="AD"/>
  <p188:author id="{BAC12ACB-48BB-6D33-93C5-012BF6547E23}" name="Spude, Lauren" initials="SL" userId="S::lauren.spude@manpowergroup.com::07f004b4-e1bf-4061-8aad-a30ba627de87" providerId="AD"/>
  <p188:author id="{5D5939E2-7A12-AB43-5E10-D2D1EC46E23D}" name="Tom Rippinger" initials="TR" userId="S::tom.rippinger@manpowergroup.com::fa97d454-f827-49f8-8fd4-6bb8604afca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drea Vega Torres" initials="AVT" lastIdx="2" clrIdx="0">
    <p:extLst>
      <p:ext uri="{19B8F6BF-5375-455C-9EA6-DF929625EA0E}">
        <p15:presenceInfo xmlns:p15="http://schemas.microsoft.com/office/powerpoint/2012/main" userId="S-1-5-21-3125235822-2242509802-1126804877-5213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6097"/>
    <a:srgbClr val="56BDED"/>
    <a:srgbClr val="388FC9"/>
    <a:srgbClr val="629D6E"/>
    <a:srgbClr val="5A86B3"/>
    <a:srgbClr val="AADEF6"/>
    <a:srgbClr val="89B9DA"/>
    <a:srgbClr val="70BF5C"/>
    <a:srgbClr val="FF7A12"/>
    <a:srgbClr val="B43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29"/>
    <p:restoredTop sz="95918" autoAdjust="0"/>
  </p:normalViewPr>
  <p:slideViewPr>
    <p:cSldViewPr snapToGrid="0">
      <p:cViewPr varScale="1">
        <p:scale>
          <a:sx n="123" d="100"/>
          <a:sy n="123" d="100"/>
        </p:scale>
        <p:origin x="576" y="176"/>
      </p:cViewPr>
      <p:guideLst/>
    </p:cSldViewPr>
  </p:slideViewPr>
  <p:notesTextViewPr>
    <p:cViewPr>
      <p:scale>
        <a:sx n="1" d="1"/>
        <a:sy n="1" d="1"/>
      </p:scale>
      <p:origin x="0" y="0"/>
    </p:cViewPr>
  </p:notesTextViewPr>
  <p:notesViewPr>
    <p:cSldViewPr snapToGrid="0">
      <p:cViewPr>
        <p:scale>
          <a:sx n="1" d="2"/>
          <a:sy n="1" d="2"/>
        </p:scale>
        <p:origin x="2708" y="1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237204724409451E-2"/>
          <c:y val="1.5668060059789612E-2"/>
          <c:w val="0.93057529527559057"/>
          <c:h val="0.87809031261747583"/>
        </c:manualLayout>
      </c:layout>
      <c:lineChart>
        <c:grouping val="standard"/>
        <c:varyColors val="0"/>
        <c:ser>
          <c:idx val="0"/>
          <c:order val="0"/>
          <c:tx>
            <c:strRef>
              <c:f>Sheet1!$B$1</c:f>
              <c:strCache>
                <c:ptCount val="1"/>
                <c:pt idx="0">
                  <c:v>Series 1</c:v>
                </c:pt>
              </c:strCache>
            </c:strRef>
          </c:tx>
          <c:spPr>
            <a:ln w="31750" cap="sq">
              <a:solidFill>
                <a:srgbClr val="56BDED">
                  <a:alpha val="50000"/>
                </a:srgbClr>
              </a:solidFill>
              <a:round/>
              <a:headEnd type="none" w="sm" len="sm"/>
              <a:tailEnd w="lg" len="lg"/>
            </a:ln>
            <a:effectLst/>
          </c:spPr>
          <c:marker>
            <c:symbol val="circle"/>
            <c:size val="15"/>
            <c:spPr>
              <a:solidFill>
                <a:schemeClr val="accent1"/>
              </a:solidFill>
              <a:ln w="95250">
                <a:noFill/>
                <a:headEnd type="oval" w="lg" len="lg"/>
                <a:tailEnd type="oval" w="lg" len="lg"/>
              </a:ln>
              <a:effectLst/>
            </c:spPr>
          </c:marker>
          <c:cat>
            <c:strRef>
              <c:f>Sheet1!$A$2:$A$18</c:f>
              <c:strCache>
                <c:ptCount val="4"/>
                <c:pt idx="0">
                  <c:v>Category 1</c:v>
                </c:pt>
                <c:pt idx="1">
                  <c:v>Category 2</c:v>
                </c:pt>
                <c:pt idx="2">
                  <c:v>Category 3</c:v>
                </c:pt>
                <c:pt idx="3">
                  <c:v>Category 4</c:v>
                </c:pt>
              </c:strCache>
            </c:strRef>
          </c:cat>
          <c:val>
            <c:numRef>
              <c:f>Sheet1!$B$2:$B$18</c:f>
              <c:numCache>
                <c:formatCode>General</c:formatCode>
                <c:ptCount val="17"/>
                <c:pt idx="0">
                  <c:v>0</c:v>
                </c:pt>
                <c:pt idx="1">
                  <c:v>0</c:v>
                </c:pt>
                <c:pt idx="2">
                  <c:v>0</c:v>
                </c:pt>
                <c:pt idx="3">
                  <c:v>0</c:v>
                </c:pt>
                <c:pt idx="4">
                  <c:v>0</c:v>
                </c:pt>
                <c:pt idx="5">
                  <c:v>0</c:v>
                </c:pt>
                <c:pt idx="6">
                  <c:v>0</c:v>
                </c:pt>
                <c:pt idx="7">
                  <c:v>0</c:v>
                </c:pt>
                <c:pt idx="8">
                  <c:v>0</c:v>
                </c:pt>
                <c:pt idx="9">
                  <c:v>0</c:v>
                </c:pt>
                <c:pt idx="10">
                  <c:v>0</c:v>
                </c:pt>
                <c:pt idx="11">
                  <c:v>32</c:v>
                </c:pt>
                <c:pt idx="12">
                  <c:v>26</c:v>
                </c:pt>
                <c:pt idx="13">
                  <c:v>26</c:v>
                </c:pt>
                <c:pt idx="14">
                  <c:v>35</c:v>
                </c:pt>
                <c:pt idx="15">
                  <c:v>36</c:v>
                </c:pt>
                <c:pt idx="16">
                  <c:v>33</c:v>
                </c:pt>
              </c:numCache>
            </c:numRef>
          </c:val>
          <c:smooth val="0"/>
          <c:extLst>
            <c:ext xmlns:c16="http://schemas.microsoft.com/office/drawing/2014/chart" uri="{C3380CC4-5D6E-409C-BE32-E72D297353CC}">
              <c16:uniqueId val="{00000000-B688-BC4C-B235-3F85783B4FD5}"/>
            </c:ext>
          </c:extLst>
        </c:ser>
        <c:dLbls>
          <c:showLegendKey val="0"/>
          <c:showVal val="0"/>
          <c:showCatName val="0"/>
          <c:showSerName val="0"/>
          <c:showPercent val="0"/>
          <c:showBubbleSize val="0"/>
        </c:dLbls>
        <c:marker val="1"/>
        <c:smooth val="0"/>
        <c:axId val="1173024784"/>
        <c:axId val="1355649712"/>
      </c:lineChart>
      <c:catAx>
        <c:axId val="1173024784"/>
        <c:scaling>
          <c:orientation val="minMax"/>
        </c:scaling>
        <c:delete val="1"/>
        <c:axPos val="b"/>
        <c:numFmt formatCode="General" sourceLinked="1"/>
        <c:majorTickMark val="none"/>
        <c:minorTickMark val="none"/>
        <c:tickLblPos val="nextTo"/>
        <c:crossAx val="1355649712"/>
        <c:crosses val="autoZero"/>
        <c:auto val="1"/>
        <c:lblAlgn val="ctr"/>
        <c:lblOffset val="100"/>
        <c:noMultiLvlLbl val="0"/>
      </c:catAx>
      <c:valAx>
        <c:axId val="1355649712"/>
        <c:scaling>
          <c:orientation val="minMax"/>
        </c:scaling>
        <c:delete val="0"/>
        <c:axPos val="l"/>
        <c:majorGridlines>
          <c:spPr>
            <a:ln w="12700" cap="flat" cmpd="sng" algn="ctr">
              <a:solidFill>
                <a:schemeClr val="tx1">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en-PR"/>
          </a:p>
        </c:txPr>
        <c:crossAx val="1173024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386097"/>
            </a:solidFill>
            <a:ln>
              <a:noFill/>
            </a:ln>
          </c:spPr>
          <c:dPt>
            <c:idx val="0"/>
            <c:bubble3D val="0"/>
            <c:spPr>
              <a:solidFill>
                <a:srgbClr val="386097"/>
              </a:solidFill>
              <a:ln w="19050">
                <a:noFill/>
              </a:ln>
              <a:effectLst/>
            </c:spPr>
            <c:extLst>
              <c:ext xmlns:c16="http://schemas.microsoft.com/office/drawing/2014/chart" uri="{C3380CC4-5D6E-409C-BE32-E72D297353CC}">
                <c16:uniqueId val="{00000001-A3B3-1846-95E8-3677439EA409}"/>
              </c:ext>
            </c:extLst>
          </c:dPt>
          <c:dPt>
            <c:idx val="1"/>
            <c:bubble3D val="0"/>
            <c:spPr>
              <a:solidFill>
                <a:srgbClr val="56BDED">
                  <a:alpha val="50000"/>
                </a:srgbClr>
              </a:solidFill>
              <a:ln w="19050">
                <a:noFill/>
              </a:ln>
              <a:effectLst/>
            </c:spPr>
            <c:extLst>
              <c:ext xmlns:c16="http://schemas.microsoft.com/office/drawing/2014/chart" uri="{C3380CC4-5D6E-409C-BE32-E72D297353CC}">
                <c16:uniqueId val="{00000001-3002-514C-9B7E-59E517CBFDF0}"/>
              </c:ext>
            </c:extLst>
          </c:dPt>
          <c:cat>
            <c:strRef>
              <c:f>Sheet1!$A$2:$A$3</c:f>
              <c:strCache>
                <c:ptCount val="2"/>
                <c:pt idx="0">
                  <c:v>1st Qtr</c:v>
                </c:pt>
                <c:pt idx="1">
                  <c:v>2nd Qtr</c:v>
                </c:pt>
              </c:strCache>
            </c:strRef>
          </c:cat>
          <c:val>
            <c:numRef>
              <c:f>Sheet1!$B$2:$B$3</c:f>
              <c:numCache>
                <c:formatCode>General</c:formatCode>
                <c:ptCount val="2"/>
                <c:pt idx="0">
                  <c:v>33</c:v>
                </c:pt>
                <c:pt idx="1">
                  <c:v>67</c:v>
                </c:pt>
              </c:numCache>
            </c:numRef>
          </c:val>
          <c:extLst>
            <c:ext xmlns:c16="http://schemas.microsoft.com/office/drawing/2014/chart" uri="{C3380CC4-5D6E-409C-BE32-E72D297353CC}">
              <c16:uniqueId val="{00000000-3002-514C-9B7E-59E517CBFDF0}"/>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tx2"/>
              </a:solidFill>
              <a:ln>
                <a:noFill/>
              </a:ln>
              <a:effectLst/>
            </c:spPr>
            <c:extLst>
              <c:ext xmlns:c16="http://schemas.microsoft.com/office/drawing/2014/chart" uri="{C3380CC4-5D6E-409C-BE32-E72D297353CC}">
                <c16:uniqueId val="{00000006-8414-0E45-8AE0-11C94976D094}"/>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5-8414-0E45-8AE0-11C94976D094}"/>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4-8414-0E45-8AE0-11C94976D094}"/>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3-8414-0E45-8AE0-11C94976D094}"/>
              </c:ext>
            </c:extLst>
          </c:dPt>
          <c:cat>
            <c:strRef>
              <c:f>Sheet1!$A$2:$A$5</c:f>
              <c:strCache>
                <c:ptCount val="4"/>
                <c:pt idx="0">
                  <c:v>are unsure</c:v>
                </c:pt>
                <c:pt idx="1">
                  <c:v>report no change</c:v>
                </c:pt>
                <c:pt idx="2">
                  <c:v>anticipate a decrease</c:v>
                </c:pt>
                <c:pt idx="3">
                  <c:v>of employers anticipate an increase in hiring</c:v>
                </c:pt>
              </c:strCache>
            </c:strRef>
          </c:cat>
          <c:val>
            <c:numRef>
              <c:f>Sheet1!$B$2:$B$5</c:f>
              <c:numCache>
                <c:formatCode>General</c:formatCode>
                <c:ptCount val="4"/>
                <c:pt idx="0">
                  <c:v>3</c:v>
                </c:pt>
                <c:pt idx="1">
                  <c:v>34</c:v>
                </c:pt>
                <c:pt idx="2">
                  <c:v>15</c:v>
                </c:pt>
                <c:pt idx="3">
                  <c:v>48</c:v>
                </c:pt>
              </c:numCache>
            </c:numRef>
          </c:val>
          <c:extLst>
            <c:ext xmlns:c16="http://schemas.microsoft.com/office/drawing/2014/chart" uri="{C3380CC4-5D6E-409C-BE32-E72D297353CC}">
              <c16:uniqueId val="{00000000-8414-0E45-8AE0-11C94976D094}"/>
            </c:ext>
          </c:extLst>
        </c:ser>
        <c:dLbls>
          <c:showLegendKey val="0"/>
          <c:showVal val="0"/>
          <c:showCatName val="0"/>
          <c:showSerName val="0"/>
          <c:showPercent val="0"/>
          <c:showBubbleSize val="0"/>
        </c:dLbls>
        <c:gapWidth val="23"/>
        <c:axId val="1305221759"/>
        <c:axId val="1305241951"/>
      </c:barChart>
      <c:catAx>
        <c:axId val="1305221759"/>
        <c:scaling>
          <c:orientation val="minMax"/>
        </c:scaling>
        <c:delete val="1"/>
        <c:axPos val="l"/>
        <c:numFmt formatCode="General" sourceLinked="1"/>
        <c:majorTickMark val="none"/>
        <c:minorTickMark val="none"/>
        <c:tickLblPos val="nextTo"/>
        <c:crossAx val="1305241951"/>
        <c:crosses val="autoZero"/>
        <c:auto val="1"/>
        <c:lblAlgn val="ctr"/>
        <c:lblOffset val="100"/>
        <c:noMultiLvlLbl val="0"/>
      </c:catAx>
      <c:valAx>
        <c:axId val="1305241951"/>
        <c:scaling>
          <c:orientation val="minMax"/>
        </c:scaling>
        <c:delete val="1"/>
        <c:axPos val="b"/>
        <c:numFmt formatCode="General" sourceLinked="1"/>
        <c:majorTickMark val="none"/>
        <c:minorTickMark val="none"/>
        <c:tickLblPos val="nextTo"/>
        <c:crossAx val="13052217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cap="flat">
      <a:noFill/>
    </a:ln>
    <a:effectLst/>
  </c:spPr>
  <c:txPr>
    <a:bodyPr/>
    <a:lstStyle/>
    <a:p>
      <a:pPr>
        <a:defRPr/>
      </a:pPr>
      <a:endParaRPr lang="en-P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744619770864582E-2"/>
          <c:y val="0"/>
          <c:w val="0.9353770342531178"/>
          <c:h val="0.75215419501133784"/>
        </c:manualLayout>
      </c:layout>
      <c:barChart>
        <c:barDir val="col"/>
        <c:grouping val="clustered"/>
        <c:varyColors val="0"/>
        <c:ser>
          <c:idx val="0"/>
          <c:order val="0"/>
          <c:tx>
            <c:strRef>
              <c:f>Sheet1!$B$1</c:f>
              <c:strCache>
                <c:ptCount val="1"/>
                <c:pt idx="0">
                  <c:v>Percentage</c:v>
                </c:pt>
              </c:strCache>
            </c:strRef>
          </c:tx>
          <c:spPr>
            <a:solidFill>
              <a:srgbClr val="56BDED">
                <a:alpha val="50000"/>
              </a:srgbClr>
            </a:solidFill>
            <a:ln>
              <a:noFill/>
            </a:ln>
            <a:effectLst/>
          </c:spPr>
          <c:invertIfNegative val="0"/>
          <c:dPt>
            <c:idx val="0"/>
            <c:invertIfNegative val="0"/>
            <c:bubble3D val="0"/>
            <c:spPr>
              <a:gradFill>
                <a:gsLst>
                  <a:gs pos="0">
                    <a:srgbClr val="386097"/>
                  </a:gs>
                  <a:gs pos="50000">
                    <a:srgbClr val="3893CD"/>
                  </a:gs>
                  <a:gs pos="100000">
                    <a:schemeClr val="accent2"/>
                  </a:gs>
                </a:gsLst>
                <a:lin ang="16200000" scaled="0"/>
              </a:gradFill>
              <a:ln>
                <a:noFill/>
              </a:ln>
              <a:effectLst/>
            </c:spPr>
            <c:extLst>
              <c:ext xmlns:c16="http://schemas.microsoft.com/office/drawing/2014/chart" uri="{C3380CC4-5D6E-409C-BE32-E72D297353CC}">
                <c16:uniqueId val="{00000001-0187-FF4C-AC69-7B9FBFF13AE9}"/>
              </c:ext>
            </c:extLst>
          </c:dPt>
          <c:dPt>
            <c:idx val="1"/>
            <c:invertIfNegative val="0"/>
            <c:bubble3D val="0"/>
            <c:spPr>
              <a:solidFill>
                <a:srgbClr val="56BDED">
                  <a:alpha val="50000"/>
                </a:srgbClr>
              </a:solidFill>
              <a:ln>
                <a:noFill/>
              </a:ln>
              <a:effectLst/>
            </c:spPr>
            <c:extLst>
              <c:ext xmlns:c16="http://schemas.microsoft.com/office/drawing/2014/chart" uri="{C3380CC4-5D6E-409C-BE32-E72D297353CC}">
                <c16:uniqueId val="{00000002-8390-C042-BABB-144B4894889C}"/>
              </c:ext>
            </c:extLst>
          </c:dPt>
          <c:dPt>
            <c:idx val="2"/>
            <c:invertIfNegative val="0"/>
            <c:bubble3D val="0"/>
            <c:spPr>
              <a:solidFill>
                <a:srgbClr val="56BDED">
                  <a:alpha val="50000"/>
                </a:srgbClr>
              </a:solidFill>
              <a:ln>
                <a:noFill/>
              </a:ln>
              <a:effectLst/>
            </c:spPr>
            <c:extLst>
              <c:ext xmlns:c16="http://schemas.microsoft.com/office/drawing/2014/chart" uri="{C3380CC4-5D6E-409C-BE32-E72D297353CC}">
                <c16:uniqueId val="{00000003-8390-C042-BABB-144B4894889C}"/>
              </c:ext>
            </c:extLst>
          </c:dPt>
          <c:dPt>
            <c:idx val="3"/>
            <c:invertIfNegative val="0"/>
            <c:bubble3D val="0"/>
            <c:spPr>
              <a:solidFill>
                <a:srgbClr val="56BDED">
                  <a:alpha val="50000"/>
                </a:srgbClr>
              </a:solidFill>
              <a:ln>
                <a:noFill/>
              </a:ln>
              <a:effectLst/>
            </c:spPr>
            <c:extLst>
              <c:ext xmlns:c16="http://schemas.microsoft.com/office/drawing/2014/chart" uri="{C3380CC4-5D6E-409C-BE32-E72D297353CC}">
                <c16:uniqueId val="{00000004-8390-C042-BABB-144B4894889C}"/>
              </c:ext>
            </c:extLst>
          </c:dPt>
          <c:dPt>
            <c:idx val="4"/>
            <c:invertIfNegative val="0"/>
            <c:bubble3D val="0"/>
            <c:spPr>
              <a:solidFill>
                <a:srgbClr val="56BDED">
                  <a:alpha val="50000"/>
                </a:srgbClr>
              </a:solidFill>
              <a:ln>
                <a:noFill/>
              </a:ln>
              <a:effectLst/>
            </c:spPr>
            <c:extLst>
              <c:ext xmlns:c16="http://schemas.microsoft.com/office/drawing/2014/chart" uri="{C3380CC4-5D6E-409C-BE32-E72D297353CC}">
                <c16:uniqueId val="{00000005-8390-C042-BABB-144B4894889C}"/>
              </c:ext>
            </c:extLst>
          </c:dPt>
          <c:dPt>
            <c:idx val="5"/>
            <c:invertIfNegative val="0"/>
            <c:bubble3D val="0"/>
            <c:spPr>
              <a:solidFill>
                <a:srgbClr val="56BDED">
                  <a:alpha val="50000"/>
                </a:srgbClr>
              </a:solidFill>
              <a:ln>
                <a:noFill/>
              </a:ln>
              <a:effectLst/>
            </c:spPr>
            <c:extLst>
              <c:ext xmlns:c16="http://schemas.microsoft.com/office/drawing/2014/chart" uri="{C3380CC4-5D6E-409C-BE32-E72D297353CC}">
                <c16:uniqueId val="{00000006-8390-C042-BABB-144B4894889C}"/>
              </c:ext>
            </c:extLst>
          </c:dPt>
          <c:dPt>
            <c:idx val="6"/>
            <c:invertIfNegative val="0"/>
            <c:bubble3D val="0"/>
            <c:spPr>
              <a:solidFill>
                <a:srgbClr val="56BDED">
                  <a:alpha val="50000"/>
                </a:srgbClr>
              </a:solidFill>
              <a:ln>
                <a:noFill/>
              </a:ln>
              <a:effectLst/>
            </c:spPr>
            <c:extLst>
              <c:ext xmlns:c16="http://schemas.microsoft.com/office/drawing/2014/chart" uri="{C3380CC4-5D6E-409C-BE32-E72D297353CC}">
                <c16:uniqueId val="{00000007-8390-C042-BABB-144B4894889C}"/>
              </c:ext>
            </c:extLst>
          </c:dPt>
          <c:dPt>
            <c:idx val="7"/>
            <c:invertIfNegative val="0"/>
            <c:bubble3D val="0"/>
            <c:spPr>
              <a:solidFill>
                <a:srgbClr val="56BDED">
                  <a:alpha val="50000"/>
                </a:srgbClr>
              </a:solidFill>
              <a:ln>
                <a:noFill/>
              </a:ln>
              <a:effectLst/>
            </c:spPr>
            <c:extLst>
              <c:ext xmlns:c16="http://schemas.microsoft.com/office/drawing/2014/chart" uri="{C3380CC4-5D6E-409C-BE32-E72D297353CC}">
                <c16:uniqueId val="{00000008-8390-C042-BABB-144B4894889C}"/>
              </c:ext>
            </c:extLst>
          </c:dPt>
          <c:dPt>
            <c:idx val="8"/>
            <c:invertIfNegative val="0"/>
            <c:bubble3D val="0"/>
            <c:spPr>
              <a:solidFill>
                <a:srgbClr val="56BDED">
                  <a:alpha val="50000"/>
                </a:srgbClr>
              </a:solidFill>
              <a:ln>
                <a:noFill/>
              </a:ln>
              <a:effectLst/>
            </c:spPr>
            <c:extLst>
              <c:ext xmlns:c16="http://schemas.microsoft.com/office/drawing/2014/chart" uri="{C3380CC4-5D6E-409C-BE32-E72D297353CC}">
                <c16:uniqueId val="{00000009-8390-C042-BABB-144B4894889C}"/>
              </c:ext>
            </c:extLst>
          </c:dPt>
          <c:dLbls>
            <c:dLbl>
              <c:idx val="0"/>
              <c:layout>
                <c:manualLayout>
                  <c:x val="0"/>
                  <c:y val="6.0319056798815412E-2"/>
                </c:manualLayout>
              </c:layout>
              <c:tx>
                <c:rich>
                  <a:bodyPr rot="0" spcFirstLastPara="1" vertOverflow="ellipsis" vert="horz" wrap="square" lIns="38100" tIns="19050" rIns="38100" bIns="19050" anchor="ctr" anchorCtr="0">
                    <a:spAutoFit/>
                  </a:bodyPr>
                  <a:lstStyle/>
                  <a:p>
                    <a:pPr algn="ctr" rtl="0">
                      <a:defRPr sz="1900" b="0" i="0" u="none" strike="noStrike" kern="1200" baseline="0">
                        <a:solidFill>
                          <a:srgbClr val="5A86B3"/>
                        </a:solidFill>
                        <a:latin typeface="Arial" panose="020B0604020202020204" pitchFamily="34" charset="0"/>
                        <a:ea typeface="+mn-ea"/>
                        <a:cs typeface="Arial" panose="020B0604020202020204" pitchFamily="34" charset="0"/>
                      </a:defRPr>
                    </a:pPr>
                    <a:fld id="{864E7107-009C-D946-8CD2-7DA43A3F1A05}" type="VALUE">
                      <a:rPr lang="en-US" sz="3000" b="1">
                        <a:solidFill>
                          <a:schemeClr val="bg1"/>
                        </a:solidFill>
                      </a:rPr>
                      <a:pPr algn="ctr" rtl="0">
                        <a:defRPr sz="1900">
                          <a:solidFill>
                            <a:srgbClr val="5A86B3"/>
                          </a:solidFill>
                          <a:latin typeface="Arial" panose="020B0604020202020204" pitchFamily="34" charset="0"/>
                          <a:cs typeface="Arial" panose="020B0604020202020204" pitchFamily="34" charset="0"/>
                        </a:defRPr>
                      </a:pPr>
                      <a:t>[VALUE]</a:t>
                    </a:fld>
                    <a:endParaRPr lang="en-PR"/>
                  </a:p>
                </c:rich>
              </c:tx>
              <c:spPr>
                <a:noFill/>
                <a:ln>
                  <a:noFill/>
                </a:ln>
                <a:effectLst/>
              </c:spPr>
              <c:txPr>
                <a:bodyPr rot="0" spcFirstLastPara="1" vertOverflow="ellipsis" vert="horz" wrap="square" lIns="38100" tIns="19050" rIns="38100" bIns="19050" anchor="ctr" anchorCtr="0">
                  <a:spAutoFit/>
                </a:bodyPr>
                <a:lstStyle/>
                <a:p>
                  <a:pPr algn="ctr" rtl="0">
                    <a:defRPr sz="1900" b="0" i="0" u="none" strike="noStrike" kern="1200" baseline="0">
                      <a:solidFill>
                        <a:srgbClr val="5A86B3"/>
                      </a:solidFill>
                      <a:latin typeface="Arial" panose="020B0604020202020204" pitchFamily="34" charset="0"/>
                      <a:ea typeface="+mn-ea"/>
                      <a:cs typeface="Arial" panose="020B0604020202020204" pitchFamily="34" charset="0"/>
                    </a:defRPr>
                  </a:pPr>
                  <a:endParaRPr lang="en-PR"/>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187-FF4C-AC69-7B9FBFF13AE9}"/>
                </c:ext>
              </c:extLst>
            </c:dLbl>
            <c:dLbl>
              <c:idx val="3"/>
              <c:layout>
                <c:manualLayout>
                  <c:x val="-1.1480907837871982E-3"/>
                  <c:y val="1.275556673092504E-2"/>
                </c:manualLayout>
              </c:layout>
              <c:tx>
                <c:rich>
                  <a:bodyPr rot="0" spcFirstLastPara="1" vertOverflow="ellipsis" vert="horz" wrap="square" lIns="38100" tIns="19050" rIns="38100" bIns="19050" anchor="ctr" anchorCtr="0">
                    <a:spAutoFit/>
                  </a:bodyPr>
                  <a:lstStyle/>
                  <a:p>
                    <a:pPr algn="ctr" rtl="0">
                      <a:defRPr sz="3000" b="0" i="0" u="none" strike="noStrike" kern="1200" baseline="0">
                        <a:solidFill>
                          <a:srgbClr val="FFFFFF"/>
                        </a:solidFill>
                        <a:latin typeface="Arial" panose="020B0604020202020204" pitchFamily="34" charset="0"/>
                        <a:ea typeface="+mn-ea"/>
                        <a:cs typeface="Arial" panose="020B0604020202020204" pitchFamily="34" charset="0"/>
                      </a:defRPr>
                    </a:pPr>
                    <a:fld id="{8FD417D6-AA5F-4F9A-BD6E-35D9503BBD80}" type="VALUE">
                      <a:rPr lang="en-US" sz="1900" b="0" i="0" u="none" strike="noStrike" kern="1200" baseline="0">
                        <a:solidFill>
                          <a:schemeClr val="accent1"/>
                        </a:solidFill>
                        <a:latin typeface="Arial" panose="020B0604020202020204" pitchFamily="34" charset="0"/>
                        <a:ea typeface="+mn-ea"/>
                        <a:cs typeface="Arial" panose="020B0604020202020204" pitchFamily="34" charset="0"/>
                      </a:rPr>
                      <a:pPr algn="ctr" rtl="0">
                        <a:defRPr sz="3000">
                          <a:solidFill>
                            <a:srgbClr val="FFFFFF"/>
                          </a:solidFill>
                          <a:latin typeface="Arial" panose="020B0604020202020204" pitchFamily="34" charset="0"/>
                          <a:cs typeface="Arial" panose="020B0604020202020204" pitchFamily="34" charset="0"/>
                        </a:defRPr>
                      </a:pPr>
                      <a:t>[VALUE]</a:t>
                    </a:fld>
                    <a:endParaRPr lang="en-PR"/>
                  </a:p>
                </c:rich>
              </c:tx>
              <c:spPr>
                <a:noFill/>
                <a:ln>
                  <a:noFill/>
                </a:ln>
                <a:effectLst/>
              </c:spPr>
              <c:txPr>
                <a:bodyPr rot="0" spcFirstLastPara="1" vertOverflow="ellipsis" vert="horz" wrap="square" lIns="38100" tIns="19050" rIns="38100" bIns="19050" anchor="ctr" anchorCtr="0">
                  <a:spAutoFit/>
                </a:bodyPr>
                <a:lstStyle/>
                <a:p>
                  <a:pPr algn="ctr" rtl="0">
                    <a:defRPr sz="3000" b="0" i="0" u="none" strike="noStrike" kern="1200" baseline="0">
                      <a:solidFill>
                        <a:srgbClr val="FFFFFF"/>
                      </a:solidFill>
                      <a:latin typeface="Arial" panose="020B0604020202020204" pitchFamily="34" charset="0"/>
                      <a:ea typeface="+mn-ea"/>
                      <a:cs typeface="Arial" panose="020B0604020202020204" pitchFamily="34" charset="0"/>
                    </a:defRPr>
                  </a:pPr>
                  <a:endParaRPr lang="en-PR"/>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390-C042-BABB-144B4894889C}"/>
                </c:ext>
              </c:extLst>
            </c:dLbl>
            <c:dLbl>
              <c:idx val="4"/>
              <c:layout>
                <c:manualLayout>
                  <c:x val="1.1480907837870297E-3"/>
                  <c:y val="-7.45117760455955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390-C042-BABB-144B4894889C}"/>
                </c:ext>
              </c:extLst>
            </c:dLbl>
            <c:dLbl>
              <c:idx val="5"/>
              <c:layout>
                <c:manualLayout>
                  <c:x val="-1.1480907837871982E-3"/>
                  <c:y val="-6.03190567988154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390-C042-BABB-144B4894889C}"/>
                </c:ext>
              </c:extLst>
            </c:dLbl>
            <c:dLbl>
              <c:idx val="6"/>
              <c:layout>
                <c:manualLayout>
                  <c:x val="1.148090783787114E-3"/>
                  <c:y val="-3.54817981169502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390-C042-BABB-144B4894889C}"/>
                </c:ext>
              </c:extLst>
            </c:dLbl>
            <c:dLbl>
              <c:idx val="7"/>
              <c:layout>
                <c:manualLayout>
                  <c:x val="0"/>
                  <c:y val="-8.1608135668985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390-C042-BABB-144B4894889C}"/>
                </c:ext>
              </c:extLst>
            </c:dLbl>
            <c:spPr>
              <a:noFill/>
              <a:ln>
                <a:noFill/>
              </a:ln>
              <a:effectLst/>
            </c:spPr>
            <c:txPr>
              <a:bodyPr rot="0" spcFirstLastPara="1" vertOverflow="ellipsis" vert="horz" wrap="square" lIns="38100" tIns="19050" rIns="38100" bIns="19050" anchor="ctr" anchorCtr="1">
                <a:spAutoFit/>
              </a:bodyPr>
              <a:lstStyle/>
              <a:p>
                <a:pPr>
                  <a:defRPr sz="1900" b="0" i="0" u="none" strike="noStrike" kern="1200" baseline="0">
                    <a:solidFill>
                      <a:srgbClr val="386097"/>
                    </a:solidFill>
                    <a:latin typeface="Arial" panose="020B0604020202020204" pitchFamily="34" charset="0"/>
                    <a:ea typeface="+mn-ea"/>
                    <a:cs typeface="Arial" panose="020B0604020202020204" pitchFamily="34" charset="0"/>
                  </a:defRPr>
                </a:pPr>
                <a:endParaRPr lang="en-P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Servicios de Comunicación</c:v>
                </c:pt>
                <c:pt idx="1">
                  <c:v>Tecnologías de la Información</c:v>
                </c:pt>
                <c:pt idx="2">
                  <c:v>Manufactura </c:v>
                </c:pt>
                <c:pt idx="3">
                  <c:v>Ciencias de la Vida y la Salud</c:v>
                </c:pt>
                <c:pt idx="4">
                  <c:v>Bienes y Servicios de Consumo</c:v>
                </c:pt>
                <c:pt idx="5">
                  <c:v>Energía</c:v>
                </c:pt>
                <c:pt idx="6">
                  <c:v>Otros *</c:v>
                </c:pt>
                <c:pt idx="7">
                  <c:v>Transporte, Logística y Automotriz</c:v>
                </c:pt>
                <c:pt idx="8">
                  <c:v>Finanzas y Bienes Raíces</c:v>
                </c:pt>
              </c:strCache>
            </c:strRef>
          </c:cat>
          <c:val>
            <c:numRef>
              <c:f>Sheet1!$B$2:$B$10</c:f>
              <c:numCache>
                <c:formatCode>General</c:formatCode>
                <c:ptCount val="9"/>
                <c:pt idx="0">
                  <c:v>74</c:v>
                </c:pt>
                <c:pt idx="1">
                  <c:v>64</c:v>
                </c:pt>
                <c:pt idx="2">
                  <c:v>49</c:v>
                </c:pt>
                <c:pt idx="3">
                  <c:v>24</c:v>
                </c:pt>
                <c:pt idx="4">
                  <c:v>14</c:v>
                </c:pt>
                <c:pt idx="5">
                  <c:v>14</c:v>
                </c:pt>
                <c:pt idx="6">
                  <c:v>13</c:v>
                </c:pt>
                <c:pt idx="7">
                  <c:v>7</c:v>
                </c:pt>
                <c:pt idx="8">
                  <c:v>-26</c:v>
                </c:pt>
              </c:numCache>
            </c:numRef>
          </c:val>
          <c:extLst>
            <c:ext xmlns:c16="http://schemas.microsoft.com/office/drawing/2014/chart" uri="{C3380CC4-5D6E-409C-BE32-E72D297353CC}">
              <c16:uniqueId val="{00000002-0187-FF4C-AC69-7B9FBFF13AE9}"/>
            </c:ext>
          </c:extLst>
        </c:ser>
        <c:dLbls>
          <c:showLegendKey val="0"/>
          <c:showVal val="0"/>
          <c:showCatName val="0"/>
          <c:showSerName val="0"/>
          <c:showPercent val="0"/>
          <c:showBubbleSize val="0"/>
        </c:dLbls>
        <c:gapWidth val="15"/>
        <c:overlap val="-100"/>
        <c:axId val="584506656"/>
        <c:axId val="60494879"/>
      </c:barChart>
      <c:catAx>
        <c:axId val="5845066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PR"/>
          </a:p>
        </c:txPr>
        <c:crossAx val="60494879"/>
        <c:crosses val="autoZero"/>
        <c:auto val="1"/>
        <c:lblAlgn val="ctr"/>
        <c:lblOffset val="100"/>
        <c:tickLblSkip val="1"/>
        <c:noMultiLvlLbl val="0"/>
      </c:catAx>
      <c:valAx>
        <c:axId val="60494879"/>
        <c:scaling>
          <c:orientation val="minMax"/>
        </c:scaling>
        <c:delete val="1"/>
        <c:axPos val="l"/>
        <c:numFmt formatCode="General" sourceLinked="1"/>
        <c:majorTickMark val="none"/>
        <c:minorTickMark val="none"/>
        <c:tickLblPos val="nextTo"/>
        <c:crossAx val="5845066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1"/>
              </a:solidFill>
              <a:ln w="19050">
                <a:noFill/>
              </a:ln>
              <a:effectLst/>
            </c:spPr>
            <c:extLst>
              <c:ext xmlns:c16="http://schemas.microsoft.com/office/drawing/2014/chart" uri="{C3380CC4-5D6E-409C-BE32-E72D297353CC}">
                <c16:uniqueId val="{00000001-7613-0F4C-B4C3-4919F720E1F0}"/>
              </c:ext>
            </c:extLst>
          </c:dPt>
          <c:dPt>
            <c:idx val="1"/>
            <c:bubble3D val="0"/>
            <c:spPr>
              <a:solidFill>
                <a:srgbClr val="56BDED">
                  <a:alpha val="50000"/>
                </a:srgbClr>
              </a:solidFill>
              <a:ln w="19050">
                <a:noFill/>
              </a:ln>
              <a:effectLst/>
            </c:spPr>
            <c:extLst>
              <c:ext xmlns:c16="http://schemas.microsoft.com/office/drawing/2014/chart" uri="{C3380CC4-5D6E-409C-BE32-E72D297353CC}">
                <c16:uniqueId val="{00000003-7613-0F4C-B4C3-4919F720E1F0}"/>
              </c:ext>
            </c:extLst>
          </c:dPt>
          <c:dLbls>
            <c:dLbl>
              <c:idx val="0"/>
              <c:layout>
                <c:manualLayout>
                  <c:x val="-0.16084147022615763"/>
                  <c:y val="0.16122754121484612"/>
                </c:manualLayout>
              </c:layout>
              <c:tx>
                <c:rich>
                  <a:bodyPr/>
                  <a:lstStyle/>
                  <a:p>
                    <a:r>
                      <a:rPr lang="en-US" dirty="0"/>
                      <a:t>36%</a:t>
                    </a:r>
                  </a:p>
                </c:rich>
              </c:tx>
              <c:showLegendKey val="0"/>
              <c:showVal val="1"/>
              <c:showCatName val="0"/>
              <c:showSerName val="0"/>
              <c:showPercent val="0"/>
              <c:showBubbleSize val="0"/>
              <c:extLst>
                <c:ext xmlns:c15="http://schemas.microsoft.com/office/drawing/2012/chart" uri="{CE6537A1-D6FC-4f65-9D91-7224C49458BB}">
                  <c15:layout>
                    <c:manualLayout>
                      <c:w val="0.67681692778605662"/>
                      <c:h val="0.29851140225869605"/>
                    </c:manualLayout>
                  </c15:layout>
                  <c15:showDataLabelsRange val="0"/>
                </c:ext>
                <c:ext xmlns:c16="http://schemas.microsoft.com/office/drawing/2014/chart" uri="{C3380CC4-5D6E-409C-BE32-E72D297353CC}">
                  <c16:uniqueId val="{00000001-7613-0F4C-B4C3-4919F720E1F0}"/>
                </c:ext>
              </c:extLst>
            </c:dLbl>
            <c:dLbl>
              <c:idx val="1"/>
              <c:delete val="1"/>
              <c:extLst>
                <c:ext xmlns:c15="http://schemas.microsoft.com/office/drawing/2012/chart" uri="{CE6537A1-D6FC-4f65-9D91-7224C49458BB}"/>
                <c:ext xmlns:c16="http://schemas.microsoft.com/office/drawing/2014/chart" uri="{C3380CC4-5D6E-409C-BE32-E72D297353CC}">
                  <c16:uniqueId val="{00000003-7613-0F4C-B4C3-4919F720E1F0}"/>
                </c:ext>
              </c:extLst>
            </c:dLbl>
            <c:spPr>
              <a:noFill/>
              <a:ln>
                <a:noFill/>
              </a:ln>
              <a:effectLst/>
            </c:spPr>
            <c:txPr>
              <a:bodyPr rot="0" spcFirstLastPara="1" vertOverflow="ellipsis" vert="horz" wrap="square" lIns="38100" tIns="19050" rIns="38100" bIns="19050" anchor="ctr" anchorCtr="1">
                <a:spAutoFit/>
              </a:bodyPr>
              <a:lstStyle/>
              <a:p>
                <a:pPr>
                  <a:defRPr sz="3000" b="0" i="0" u="none" strike="noStrike" kern="1200" baseline="0">
                    <a:solidFill>
                      <a:schemeClr val="accent1"/>
                    </a:solidFill>
                    <a:latin typeface="+mn-lt"/>
                    <a:ea typeface="+mn-ea"/>
                    <a:cs typeface="+mn-cs"/>
                  </a:defRPr>
                </a:pPr>
                <a:endParaRPr lang="en-PR"/>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0.36</c:v>
                </c:pt>
                <c:pt idx="1">
                  <c:v>0.64</c:v>
                </c:pt>
              </c:numCache>
            </c:numRef>
          </c:val>
          <c:extLst>
            <c:ext xmlns:c16="http://schemas.microsoft.com/office/drawing/2014/chart" uri="{C3380CC4-5D6E-409C-BE32-E72D297353CC}">
              <c16:uniqueId val="{00000004-7613-0F4C-B4C3-4919F720E1F0}"/>
            </c:ext>
          </c:extLst>
        </c:ser>
        <c:dLbls>
          <c:showLegendKey val="0"/>
          <c:showVal val="0"/>
          <c:showCatName val="0"/>
          <c:showSerName val="0"/>
          <c:showPercent val="0"/>
          <c:showBubbleSize val="0"/>
          <c:showLeaderLines val="0"/>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1"/>
              </a:solidFill>
              <a:ln w="19050">
                <a:noFill/>
              </a:ln>
              <a:effectLst/>
            </c:spPr>
            <c:extLst>
              <c:ext xmlns:c16="http://schemas.microsoft.com/office/drawing/2014/chart" uri="{C3380CC4-5D6E-409C-BE32-E72D297353CC}">
                <c16:uniqueId val="{00000001-5930-A640-BF50-ECA27F466C8B}"/>
              </c:ext>
            </c:extLst>
          </c:dPt>
          <c:dPt>
            <c:idx val="1"/>
            <c:bubble3D val="0"/>
            <c:spPr>
              <a:solidFill>
                <a:srgbClr val="56BDED">
                  <a:alpha val="50000"/>
                </a:srgbClr>
              </a:solidFill>
              <a:ln w="19050">
                <a:noFill/>
              </a:ln>
              <a:effectLst/>
            </c:spPr>
            <c:extLst>
              <c:ext xmlns:c16="http://schemas.microsoft.com/office/drawing/2014/chart" uri="{C3380CC4-5D6E-409C-BE32-E72D297353CC}">
                <c16:uniqueId val="{00000003-5930-A640-BF50-ECA27F466C8B}"/>
              </c:ext>
            </c:extLst>
          </c:dPt>
          <c:dLbls>
            <c:dLbl>
              <c:idx val="0"/>
              <c:layout>
                <c:manualLayout>
                  <c:x val="-0.15185094991572273"/>
                  <c:y val="0.25079820153398574"/>
                </c:manualLayout>
              </c:layout>
              <c:tx>
                <c:rich>
                  <a:bodyPr/>
                  <a:lstStyle/>
                  <a:p>
                    <a:r>
                      <a:rPr lang="en-US" dirty="0"/>
                      <a:t>30%</a:t>
                    </a:r>
                  </a:p>
                </c:rich>
              </c:tx>
              <c:showLegendKey val="0"/>
              <c:showVal val="1"/>
              <c:showCatName val="0"/>
              <c:showSerName val="0"/>
              <c:showPercent val="0"/>
              <c:showBubbleSize val="0"/>
              <c:extLst>
                <c:ext xmlns:c15="http://schemas.microsoft.com/office/drawing/2012/chart" uri="{CE6537A1-D6FC-4f65-9D91-7224C49458BB}">
                  <c15:layout>
                    <c:manualLayout>
                      <c:w val="0.67681692778605662"/>
                      <c:h val="0.29851140225869605"/>
                    </c:manualLayout>
                  </c15:layout>
                  <c15:showDataLabelsRange val="0"/>
                </c:ext>
                <c:ext xmlns:c16="http://schemas.microsoft.com/office/drawing/2014/chart" uri="{C3380CC4-5D6E-409C-BE32-E72D297353CC}">
                  <c16:uniqueId val="{00000001-5930-A640-BF50-ECA27F466C8B}"/>
                </c:ext>
              </c:extLst>
            </c:dLbl>
            <c:dLbl>
              <c:idx val="1"/>
              <c:delete val="1"/>
              <c:extLst>
                <c:ext xmlns:c15="http://schemas.microsoft.com/office/drawing/2012/chart" uri="{CE6537A1-D6FC-4f65-9D91-7224C49458BB}"/>
                <c:ext xmlns:c16="http://schemas.microsoft.com/office/drawing/2014/chart" uri="{C3380CC4-5D6E-409C-BE32-E72D297353CC}">
                  <c16:uniqueId val="{00000003-5930-A640-BF50-ECA27F466C8B}"/>
                </c:ext>
              </c:extLst>
            </c:dLbl>
            <c:spPr>
              <a:noFill/>
              <a:ln>
                <a:noFill/>
              </a:ln>
              <a:effectLst/>
            </c:spPr>
            <c:txPr>
              <a:bodyPr rot="0" spcFirstLastPara="1" vertOverflow="ellipsis" vert="horz" wrap="square" lIns="38100" tIns="19050" rIns="38100" bIns="19050" anchor="ctr" anchorCtr="1">
                <a:spAutoFit/>
              </a:bodyPr>
              <a:lstStyle/>
              <a:p>
                <a:pPr>
                  <a:defRPr sz="3000" b="0" i="0" u="none" strike="noStrike" kern="1200" baseline="0">
                    <a:solidFill>
                      <a:schemeClr val="accent1"/>
                    </a:solidFill>
                    <a:latin typeface="+mn-lt"/>
                    <a:ea typeface="+mn-ea"/>
                    <a:cs typeface="+mn-cs"/>
                  </a:defRPr>
                </a:pPr>
                <a:endParaRPr lang="en-PR"/>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0.3</c:v>
                </c:pt>
                <c:pt idx="1">
                  <c:v>0.7</c:v>
                </c:pt>
              </c:numCache>
            </c:numRef>
          </c:val>
          <c:extLst>
            <c:ext xmlns:c16="http://schemas.microsoft.com/office/drawing/2014/chart" uri="{C3380CC4-5D6E-409C-BE32-E72D297353CC}">
              <c16:uniqueId val="{00000004-5930-A640-BF50-ECA27F466C8B}"/>
            </c:ext>
          </c:extLst>
        </c:ser>
        <c:dLbls>
          <c:showLegendKey val="0"/>
          <c:showVal val="0"/>
          <c:showCatName val="0"/>
          <c:showSerName val="0"/>
          <c:showPercent val="0"/>
          <c:showBubbleSize val="0"/>
          <c:showLeaderLines val="0"/>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1"/>
              </a:solidFill>
              <a:ln w="19050">
                <a:noFill/>
              </a:ln>
              <a:effectLst/>
            </c:spPr>
            <c:extLst>
              <c:ext xmlns:c16="http://schemas.microsoft.com/office/drawing/2014/chart" uri="{C3380CC4-5D6E-409C-BE32-E72D297353CC}">
                <c16:uniqueId val="{00000001-B83F-A642-8C45-D966FB02958E}"/>
              </c:ext>
            </c:extLst>
          </c:dPt>
          <c:dPt>
            <c:idx val="1"/>
            <c:bubble3D val="0"/>
            <c:spPr>
              <a:solidFill>
                <a:srgbClr val="56BDED">
                  <a:alpha val="50000"/>
                </a:srgbClr>
              </a:solidFill>
              <a:ln w="19050">
                <a:noFill/>
              </a:ln>
              <a:effectLst/>
            </c:spPr>
            <c:extLst>
              <c:ext xmlns:c16="http://schemas.microsoft.com/office/drawing/2014/chart" uri="{C3380CC4-5D6E-409C-BE32-E72D297353CC}">
                <c16:uniqueId val="{00000003-B83F-A642-8C45-D966FB02958E}"/>
              </c:ext>
            </c:extLst>
          </c:dPt>
          <c:dLbls>
            <c:dLbl>
              <c:idx val="0"/>
              <c:layout>
                <c:manualLayout>
                  <c:x val="-0.15185094991572273"/>
                  <c:y val="-0.29072837873578428"/>
                </c:manualLayout>
              </c:layout>
              <c:tx>
                <c:rich>
                  <a:bodyPr/>
                  <a:lstStyle/>
                  <a:p>
                    <a:r>
                      <a:rPr lang="en-US" dirty="0">
                        <a:solidFill>
                          <a:schemeClr val="accent1"/>
                        </a:solidFill>
                      </a:rPr>
                      <a:t>69%</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67681692778605662"/>
                      <c:h val="0.29851140225869605"/>
                    </c:manualLayout>
                  </c15:layout>
                  <c15:showDataLabelsRange val="0"/>
                </c:ext>
                <c:ext xmlns:c16="http://schemas.microsoft.com/office/drawing/2014/chart" uri="{C3380CC4-5D6E-409C-BE32-E72D297353CC}">
                  <c16:uniqueId val="{00000001-B83F-A642-8C45-D966FB02958E}"/>
                </c:ext>
              </c:extLst>
            </c:dLbl>
            <c:dLbl>
              <c:idx val="1"/>
              <c:delete val="1"/>
              <c:extLst>
                <c:ext xmlns:c15="http://schemas.microsoft.com/office/drawing/2012/chart" uri="{CE6537A1-D6FC-4f65-9D91-7224C49458BB}"/>
                <c:ext xmlns:c16="http://schemas.microsoft.com/office/drawing/2014/chart" uri="{C3380CC4-5D6E-409C-BE32-E72D297353CC}">
                  <c16:uniqueId val="{00000003-B83F-A642-8C45-D966FB02958E}"/>
                </c:ext>
              </c:extLst>
            </c:dLbl>
            <c:spPr>
              <a:noFill/>
              <a:ln>
                <a:noFill/>
              </a:ln>
              <a:effectLst/>
            </c:spPr>
            <c:txPr>
              <a:bodyPr rot="0" spcFirstLastPara="1" vertOverflow="ellipsis" vert="horz" wrap="square" lIns="38100" tIns="19050" rIns="38100" bIns="19050" anchor="ctr" anchorCtr="1">
                <a:spAutoFit/>
              </a:bodyPr>
              <a:lstStyle/>
              <a:p>
                <a:pPr>
                  <a:defRPr sz="3000" b="0" i="0" u="none" strike="noStrike" kern="1200" baseline="0">
                    <a:solidFill>
                      <a:schemeClr val="accent1"/>
                    </a:solidFill>
                    <a:latin typeface="+mn-lt"/>
                    <a:ea typeface="+mn-ea"/>
                    <a:cs typeface="+mn-cs"/>
                  </a:defRPr>
                </a:pPr>
                <a:endParaRPr lang="en-PR"/>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0.69</c:v>
                </c:pt>
                <c:pt idx="1">
                  <c:v>0.31000000000000005</c:v>
                </c:pt>
              </c:numCache>
            </c:numRef>
          </c:val>
          <c:extLst>
            <c:ext xmlns:c16="http://schemas.microsoft.com/office/drawing/2014/chart" uri="{C3380CC4-5D6E-409C-BE32-E72D297353CC}">
              <c16:uniqueId val="{00000004-B83F-A642-8C45-D966FB02958E}"/>
            </c:ext>
          </c:extLst>
        </c:ser>
        <c:dLbls>
          <c:showLegendKey val="0"/>
          <c:showVal val="0"/>
          <c:showCatName val="0"/>
          <c:showSerName val="0"/>
          <c:showPercent val="0"/>
          <c:showBubbleSize val="0"/>
          <c:showLeaderLines val="0"/>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1"/>
              </a:solidFill>
              <a:ln w="19050">
                <a:noFill/>
              </a:ln>
              <a:effectLst/>
            </c:spPr>
            <c:extLst>
              <c:ext xmlns:c16="http://schemas.microsoft.com/office/drawing/2014/chart" uri="{C3380CC4-5D6E-409C-BE32-E72D297353CC}">
                <c16:uniqueId val="{00000001-32CE-424B-A4CA-2C9B0E464A6E}"/>
              </c:ext>
            </c:extLst>
          </c:dPt>
          <c:dPt>
            <c:idx val="1"/>
            <c:bubble3D val="0"/>
            <c:spPr>
              <a:solidFill>
                <a:srgbClr val="56BDED">
                  <a:alpha val="50000"/>
                </a:srgbClr>
              </a:solidFill>
              <a:ln w="19050">
                <a:noFill/>
              </a:ln>
              <a:effectLst/>
            </c:spPr>
            <c:extLst>
              <c:ext xmlns:c16="http://schemas.microsoft.com/office/drawing/2014/chart" uri="{C3380CC4-5D6E-409C-BE32-E72D297353CC}">
                <c16:uniqueId val="{00000003-32CE-424B-A4CA-2C9B0E464A6E}"/>
              </c:ext>
            </c:extLst>
          </c:dPt>
          <c:dLbls>
            <c:dLbl>
              <c:idx val="0"/>
              <c:layout>
                <c:manualLayout>
                  <c:x val="-0.15185094991572273"/>
                  <c:y val="0.28445561139028475"/>
                </c:manualLayout>
              </c:layout>
              <c:tx>
                <c:rich>
                  <a:bodyPr/>
                  <a:lstStyle/>
                  <a:p>
                    <a:r>
                      <a:rPr lang="en-US" dirty="0">
                        <a:solidFill>
                          <a:schemeClr val="accent1"/>
                        </a:solidFill>
                      </a:rPr>
                      <a:t>28%</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67681692778605662"/>
                      <c:h val="0.29851140225869605"/>
                    </c:manualLayout>
                  </c15:layout>
                  <c15:showDataLabelsRange val="0"/>
                </c:ext>
                <c:ext xmlns:c16="http://schemas.microsoft.com/office/drawing/2014/chart" uri="{C3380CC4-5D6E-409C-BE32-E72D297353CC}">
                  <c16:uniqueId val="{00000001-32CE-424B-A4CA-2C9B0E464A6E}"/>
                </c:ext>
              </c:extLst>
            </c:dLbl>
            <c:dLbl>
              <c:idx val="1"/>
              <c:delete val="1"/>
              <c:extLst>
                <c:ext xmlns:c15="http://schemas.microsoft.com/office/drawing/2012/chart" uri="{CE6537A1-D6FC-4f65-9D91-7224C49458BB}"/>
                <c:ext xmlns:c16="http://schemas.microsoft.com/office/drawing/2014/chart" uri="{C3380CC4-5D6E-409C-BE32-E72D297353CC}">
                  <c16:uniqueId val="{00000003-32CE-424B-A4CA-2C9B0E464A6E}"/>
                </c:ext>
              </c:extLst>
            </c:dLbl>
            <c:spPr>
              <a:noFill/>
              <a:ln>
                <a:noFill/>
              </a:ln>
              <a:effectLst/>
            </c:spPr>
            <c:txPr>
              <a:bodyPr rot="0" spcFirstLastPara="1" vertOverflow="ellipsis" vert="horz" wrap="square" lIns="38100" tIns="19050" rIns="38100" bIns="19050" anchor="ctr" anchorCtr="1">
                <a:spAutoFit/>
              </a:bodyPr>
              <a:lstStyle/>
              <a:p>
                <a:pPr>
                  <a:defRPr sz="3000" b="0" i="0" u="none" strike="noStrike" kern="1200" baseline="0">
                    <a:solidFill>
                      <a:schemeClr val="accent1"/>
                    </a:solidFill>
                    <a:latin typeface="+mn-lt"/>
                    <a:ea typeface="+mn-ea"/>
                    <a:cs typeface="+mn-cs"/>
                  </a:defRPr>
                </a:pPr>
                <a:endParaRPr lang="en-PR"/>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0.28000000000000003</c:v>
                </c:pt>
                <c:pt idx="1">
                  <c:v>0.72</c:v>
                </c:pt>
              </c:numCache>
            </c:numRef>
          </c:val>
          <c:extLst>
            <c:ext xmlns:c16="http://schemas.microsoft.com/office/drawing/2014/chart" uri="{C3380CC4-5D6E-409C-BE32-E72D297353CC}">
              <c16:uniqueId val="{00000004-32CE-424B-A4CA-2C9B0E464A6E}"/>
            </c:ext>
          </c:extLst>
        </c:ser>
        <c:dLbls>
          <c:showLegendKey val="0"/>
          <c:showVal val="0"/>
          <c:showCatName val="0"/>
          <c:showSerName val="0"/>
          <c:showPercent val="0"/>
          <c:showBubbleSize val="0"/>
          <c:showLeaderLines val="0"/>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2"/>
            </a:solidFill>
            <a:ln>
              <a:noFill/>
            </a:ln>
          </c:spPr>
          <c:dPt>
            <c:idx val="0"/>
            <c:bubble3D val="0"/>
            <c:spPr>
              <a:solidFill>
                <a:schemeClr val="accent1"/>
              </a:solidFill>
              <a:ln w="19050">
                <a:noFill/>
              </a:ln>
              <a:effectLst/>
            </c:spPr>
            <c:extLst>
              <c:ext xmlns:c16="http://schemas.microsoft.com/office/drawing/2014/chart" uri="{C3380CC4-5D6E-409C-BE32-E72D297353CC}">
                <c16:uniqueId val="{00000001-0580-0340-8D2C-1BDF1ADA6836}"/>
              </c:ext>
            </c:extLst>
          </c:dPt>
          <c:dPt>
            <c:idx val="1"/>
            <c:bubble3D val="0"/>
            <c:spPr>
              <a:solidFill>
                <a:srgbClr val="56BDED">
                  <a:alpha val="50000"/>
                </a:srgbClr>
              </a:solidFill>
              <a:ln w="19050">
                <a:noFill/>
              </a:ln>
              <a:effectLst/>
            </c:spPr>
            <c:extLst>
              <c:ext xmlns:c16="http://schemas.microsoft.com/office/drawing/2014/chart" uri="{C3380CC4-5D6E-409C-BE32-E72D297353CC}">
                <c16:uniqueId val="{00000003-0580-0340-8D2C-1BDF1ADA6836}"/>
              </c:ext>
            </c:extLst>
          </c:dPt>
          <c:dLbls>
            <c:dLbl>
              <c:idx val="0"/>
              <c:layout>
                <c:manualLayout>
                  <c:x val="-0.14286042960528786"/>
                  <c:y val="0.16645296658732253"/>
                </c:manualLayout>
              </c:layout>
              <c:tx>
                <c:rich>
                  <a:bodyPr/>
                  <a:lstStyle/>
                  <a:p>
                    <a:r>
                      <a:rPr lang="en-US" b="0" dirty="0">
                        <a:solidFill>
                          <a:schemeClr val="accent1"/>
                        </a:solidFill>
                      </a:rPr>
                      <a:t>35%</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67681692778605662"/>
                      <c:h val="0.29851140225869605"/>
                    </c:manualLayout>
                  </c15:layout>
                  <c15:showDataLabelsRange val="0"/>
                </c:ext>
                <c:ext xmlns:c16="http://schemas.microsoft.com/office/drawing/2014/chart" uri="{C3380CC4-5D6E-409C-BE32-E72D297353CC}">
                  <c16:uniqueId val="{00000001-0580-0340-8D2C-1BDF1ADA6836}"/>
                </c:ext>
              </c:extLst>
            </c:dLbl>
            <c:dLbl>
              <c:idx val="1"/>
              <c:delete val="1"/>
              <c:extLst>
                <c:ext xmlns:c15="http://schemas.microsoft.com/office/drawing/2012/chart" uri="{CE6537A1-D6FC-4f65-9D91-7224C49458BB}"/>
                <c:ext xmlns:c16="http://schemas.microsoft.com/office/drawing/2014/chart" uri="{C3380CC4-5D6E-409C-BE32-E72D297353CC}">
                  <c16:uniqueId val="{00000003-0580-0340-8D2C-1BDF1ADA6836}"/>
                </c:ext>
              </c:extLst>
            </c:dLbl>
            <c:spPr>
              <a:noFill/>
              <a:ln>
                <a:noFill/>
              </a:ln>
              <a:effectLst/>
            </c:spPr>
            <c:txPr>
              <a:bodyPr rot="0" spcFirstLastPara="1" vertOverflow="ellipsis" vert="horz" wrap="square" lIns="38100" tIns="19050" rIns="38100" bIns="19050" anchor="ctr" anchorCtr="1">
                <a:spAutoFit/>
              </a:bodyPr>
              <a:lstStyle/>
              <a:p>
                <a:pPr>
                  <a:defRPr sz="3000" b="1" i="0" u="none" strike="noStrike" kern="1200" baseline="0">
                    <a:solidFill>
                      <a:schemeClr val="accent2"/>
                    </a:solidFill>
                    <a:latin typeface="+mn-lt"/>
                    <a:ea typeface="+mn-ea"/>
                    <a:cs typeface="+mn-cs"/>
                  </a:defRPr>
                </a:pPr>
                <a:endParaRPr lang="en-PR"/>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0.35</c:v>
                </c:pt>
                <c:pt idx="1">
                  <c:v>0.65</c:v>
                </c:pt>
              </c:numCache>
            </c:numRef>
          </c:val>
          <c:extLst>
            <c:ext xmlns:c16="http://schemas.microsoft.com/office/drawing/2014/chart" uri="{C3380CC4-5D6E-409C-BE32-E72D297353CC}">
              <c16:uniqueId val="{00000004-0580-0340-8D2C-1BDF1ADA6836}"/>
            </c:ext>
          </c:extLst>
        </c:ser>
        <c:dLbls>
          <c:showLegendKey val="0"/>
          <c:showVal val="0"/>
          <c:showCatName val="0"/>
          <c:showSerName val="0"/>
          <c:showPercent val="0"/>
          <c:showBubbleSize val="0"/>
          <c:showLeaderLines val="0"/>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5</c:v>
                </c:pt>
              </c:strCache>
            </c:strRef>
          </c:tx>
          <c:spPr>
            <a:solidFill>
              <a:schemeClr val="accent2"/>
            </a:solidFill>
            <a:ln>
              <a:noFill/>
            </a:ln>
          </c:spPr>
          <c:dPt>
            <c:idx val="0"/>
            <c:bubble3D val="0"/>
            <c:spPr>
              <a:solidFill>
                <a:schemeClr val="accent1"/>
              </a:solidFill>
              <a:ln w="19050">
                <a:noFill/>
              </a:ln>
              <a:effectLst/>
            </c:spPr>
            <c:extLst>
              <c:ext xmlns:c16="http://schemas.microsoft.com/office/drawing/2014/chart" uri="{C3380CC4-5D6E-409C-BE32-E72D297353CC}">
                <c16:uniqueId val="{00000001-3EBA-554D-8612-43CF9F4B8A0D}"/>
              </c:ext>
            </c:extLst>
          </c:dPt>
          <c:dPt>
            <c:idx val="1"/>
            <c:bubble3D val="0"/>
            <c:spPr>
              <a:solidFill>
                <a:srgbClr val="56BDED">
                  <a:alpha val="50000"/>
                </a:srgbClr>
              </a:solidFill>
              <a:ln w="19050">
                <a:noFill/>
              </a:ln>
              <a:effectLst/>
            </c:spPr>
            <c:extLst>
              <c:ext xmlns:c16="http://schemas.microsoft.com/office/drawing/2014/chart" uri="{C3380CC4-5D6E-409C-BE32-E72D297353CC}">
                <c16:uniqueId val="{00000003-3EBA-554D-8612-43CF9F4B8A0D}"/>
              </c:ext>
            </c:extLst>
          </c:dPt>
          <c:dLbls>
            <c:dLbl>
              <c:idx val="0"/>
              <c:layout>
                <c:manualLayout>
                  <c:x val="-0.16084147022615763"/>
                  <c:y val="0.19746839460460192"/>
                </c:manualLayout>
              </c:layout>
              <c:tx>
                <c:rich>
                  <a:bodyPr/>
                  <a:lstStyle/>
                  <a:p>
                    <a:r>
                      <a:rPr lang="en-US" sz="2800" dirty="0">
                        <a:solidFill>
                          <a:schemeClr val="accent1"/>
                        </a:solidFill>
                      </a:rPr>
                      <a:t>-35%</a:t>
                    </a:r>
                    <a:endParaRPr lang="en-US" sz="2800" dirty="0"/>
                  </a:p>
                </c:rich>
              </c:tx>
              <c:showLegendKey val="0"/>
              <c:showVal val="1"/>
              <c:showCatName val="0"/>
              <c:showSerName val="0"/>
              <c:showPercent val="0"/>
              <c:showBubbleSize val="0"/>
              <c:extLst>
                <c:ext xmlns:c15="http://schemas.microsoft.com/office/drawing/2012/chart" uri="{CE6537A1-D6FC-4f65-9D91-7224C49458BB}">
                  <c15:layout>
                    <c:manualLayout>
                      <c:w val="0.67681692778605662"/>
                      <c:h val="0.29851140225869605"/>
                    </c:manualLayout>
                  </c15:layout>
                  <c15:showDataLabelsRange val="0"/>
                </c:ext>
                <c:ext xmlns:c16="http://schemas.microsoft.com/office/drawing/2014/chart" uri="{C3380CC4-5D6E-409C-BE32-E72D297353CC}">
                  <c16:uniqueId val="{00000001-3EBA-554D-8612-43CF9F4B8A0D}"/>
                </c:ext>
              </c:extLst>
            </c:dLbl>
            <c:dLbl>
              <c:idx val="1"/>
              <c:delete val="1"/>
              <c:extLst>
                <c:ext xmlns:c15="http://schemas.microsoft.com/office/drawing/2012/chart" uri="{CE6537A1-D6FC-4f65-9D91-7224C49458BB}"/>
                <c:ext xmlns:c16="http://schemas.microsoft.com/office/drawing/2014/chart" uri="{C3380CC4-5D6E-409C-BE32-E72D297353CC}">
                  <c16:uniqueId val="{00000003-3EBA-554D-8612-43CF9F4B8A0D}"/>
                </c:ext>
              </c:extLst>
            </c:dLbl>
            <c:spPr>
              <a:noFill/>
              <a:ln>
                <a:noFill/>
              </a:ln>
              <a:effectLst/>
            </c:spPr>
            <c:txPr>
              <a:bodyPr rot="0" spcFirstLastPara="1" vertOverflow="ellipsis" vert="horz" wrap="square" lIns="38100" tIns="19050" rIns="38100" bIns="19050" anchor="ctr" anchorCtr="1">
                <a:spAutoFit/>
              </a:bodyPr>
              <a:lstStyle/>
              <a:p>
                <a:pPr>
                  <a:defRPr sz="3000" b="0" i="0" u="none" strike="noStrike" kern="1200" baseline="0">
                    <a:solidFill>
                      <a:schemeClr val="accent1"/>
                    </a:solidFill>
                    <a:latin typeface="+mn-lt"/>
                    <a:ea typeface="+mn-ea"/>
                    <a:cs typeface="+mn-cs"/>
                  </a:defRPr>
                </a:pPr>
                <a:endParaRPr lang="en-PR"/>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0.35</c:v>
                </c:pt>
                <c:pt idx="1">
                  <c:v>0.65</c:v>
                </c:pt>
              </c:numCache>
            </c:numRef>
          </c:val>
          <c:extLst>
            <c:ext xmlns:c16="http://schemas.microsoft.com/office/drawing/2014/chart" uri="{C3380CC4-5D6E-409C-BE32-E72D297353CC}">
              <c16:uniqueId val="{00000004-3EBA-554D-8612-43CF9F4B8A0D}"/>
            </c:ext>
          </c:extLst>
        </c:ser>
        <c:dLbls>
          <c:showLegendKey val="0"/>
          <c:showVal val="0"/>
          <c:showCatName val="0"/>
          <c:showSerName val="0"/>
          <c:showPercent val="0"/>
          <c:showBubbleSize val="0"/>
          <c:showLeaderLines val="0"/>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4"/>
              </a:solidFill>
              <a:ln w="19050">
                <a:noFill/>
              </a:ln>
              <a:effectLst/>
            </c:spPr>
            <c:extLst>
              <c:ext xmlns:c16="http://schemas.microsoft.com/office/drawing/2014/chart" uri="{C3380CC4-5D6E-409C-BE32-E72D297353CC}">
                <c16:uniqueId val="{00000001-F643-E745-B19E-EBABDADA03F6}"/>
              </c:ext>
            </c:extLst>
          </c:dPt>
          <c:dPt>
            <c:idx val="1"/>
            <c:bubble3D val="0"/>
            <c:spPr>
              <a:solidFill>
                <a:schemeClr val="bg1">
                  <a:alpha val="35000"/>
                </a:schemeClr>
              </a:solidFill>
              <a:ln w="19050">
                <a:noFill/>
              </a:ln>
              <a:effectLst/>
            </c:spPr>
            <c:extLst>
              <c:ext xmlns:c16="http://schemas.microsoft.com/office/drawing/2014/chart" uri="{C3380CC4-5D6E-409C-BE32-E72D297353CC}">
                <c16:uniqueId val="{00000003-F643-E745-B19E-EBABDADA03F6}"/>
              </c:ext>
            </c:extLst>
          </c:dPt>
          <c:cat>
            <c:strRef>
              <c:f>Sheet1!$A$2:$A$3</c:f>
              <c:strCache>
                <c:ptCount val="2"/>
                <c:pt idx="0">
                  <c:v>1st Qtr</c:v>
                </c:pt>
                <c:pt idx="1">
                  <c:v>2nd Qtr</c:v>
                </c:pt>
              </c:strCache>
            </c:strRef>
          </c:cat>
          <c:val>
            <c:numRef>
              <c:f>Sheet1!$B$2:$B$3</c:f>
              <c:numCache>
                <c:formatCode>General</c:formatCode>
                <c:ptCount val="2"/>
                <c:pt idx="0">
                  <c:v>92</c:v>
                </c:pt>
                <c:pt idx="1">
                  <c:v>8</c:v>
                </c:pt>
              </c:numCache>
            </c:numRef>
          </c:val>
          <c:extLst>
            <c:ext xmlns:c16="http://schemas.microsoft.com/office/drawing/2014/chart" uri="{C3380CC4-5D6E-409C-BE32-E72D297353CC}">
              <c16:uniqueId val="{00000004-F643-E745-B19E-EBABDADA03F6}"/>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2"/>
              </a:solidFill>
              <a:ln w="19050">
                <a:noFill/>
              </a:ln>
              <a:effectLst/>
            </c:spPr>
            <c:extLst>
              <c:ext xmlns:c16="http://schemas.microsoft.com/office/drawing/2014/chart" uri="{C3380CC4-5D6E-409C-BE32-E72D297353CC}">
                <c16:uniqueId val="{00000001-7B83-DF4D-9808-EC5E9287A4D1}"/>
              </c:ext>
            </c:extLst>
          </c:dPt>
          <c:dPt>
            <c:idx val="1"/>
            <c:bubble3D val="0"/>
            <c:spPr>
              <a:solidFill>
                <a:schemeClr val="bg1">
                  <a:alpha val="35000"/>
                </a:schemeClr>
              </a:solidFill>
              <a:ln w="19050">
                <a:noFill/>
              </a:ln>
              <a:effectLst/>
            </c:spPr>
            <c:extLst>
              <c:ext xmlns:c16="http://schemas.microsoft.com/office/drawing/2014/chart" uri="{C3380CC4-5D6E-409C-BE32-E72D297353CC}">
                <c16:uniqueId val="{00000003-7B83-DF4D-9808-EC5E9287A4D1}"/>
              </c:ext>
            </c:extLst>
          </c:dPt>
          <c:cat>
            <c:strRef>
              <c:f>Sheet1!$A$2:$A$3</c:f>
              <c:strCache>
                <c:ptCount val="2"/>
                <c:pt idx="0">
                  <c:v>1st Qtr</c:v>
                </c:pt>
                <c:pt idx="1">
                  <c:v>2nd Qtr</c:v>
                </c:pt>
              </c:strCache>
            </c:strRef>
          </c:cat>
          <c:val>
            <c:numRef>
              <c:f>Sheet1!$B$2:$B$3</c:f>
              <c:numCache>
                <c:formatCode>General</c:formatCode>
                <c:ptCount val="2"/>
                <c:pt idx="0">
                  <c:v>74</c:v>
                </c:pt>
                <c:pt idx="1">
                  <c:v>26</c:v>
                </c:pt>
              </c:numCache>
            </c:numRef>
          </c:val>
          <c:extLst>
            <c:ext xmlns:c16="http://schemas.microsoft.com/office/drawing/2014/chart" uri="{C3380CC4-5D6E-409C-BE32-E72D297353CC}">
              <c16:uniqueId val="{00000004-7B83-DF4D-9808-EC5E9287A4D1}"/>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4"/>
              </a:solidFill>
              <a:ln w="19050">
                <a:noFill/>
              </a:ln>
              <a:effectLst/>
            </c:spPr>
            <c:extLst>
              <c:ext xmlns:c16="http://schemas.microsoft.com/office/drawing/2014/chart" uri="{C3380CC4-5D6E-409C-BE32-E72D297353CC}">
                <c16:uniqueId val="{00000001-F643-E745-B19E-EBABDADA03F6}"/>
              </c:ext>
            </c:extLst>
          </c:dPt>
          <c:dPt>
            <c:idx val="1"/>
            <c:bubble3D val="0"/>
            <c:spPr>
              <a:solidFill>
                <a:schemeClr val="bg1">
                  <a:alpha val="35000"/>
                </a:schemeClr>
              </a:solidFill>
              <a:ln w="19050">
                <a:noFill/>
              </a:ln>
              <a:effectLst/>
            </c:spPr>
            <c:extLst>
              <c:ext xmlns:c16="http://schemas.microsoft.com/office/drawing/2014/chart" uri="{C3380CC4-5D6E-409C-BE32-E72D297353CC}">
                <c16:uniqueId val="{00000003-F643-E745-B19E-EBABDADA03F6}"/>
              </c:ext>
            </c:extLst>
          </c:dPt>
          <c:cat>
            <c:strRef>
              <c:f>Sheet1!$A$2:$A$3</c:f>
              <c:strCache>
                <c:ptCount val="2"/>
                <c:pt idx="0">
                  <c:v>1st Qtr</c:v>
                </c:pt>
                <c:pt idx="1">
                  <c:v>2nd Qtr</c:v>
                </c:pt>
              </c:strCache>
            </c:strRef>
          </c:cat>
          <c:val>
            <c:numRef>
              <c:f>Sheet1!$B$2:$B$3</c:f>
              <c:numCache>
                <c:formatCode>General</c:formatCode>
                <c:ptCount val="2"/>
                <c:pt idx="0">
                  <c:v>89</c:v>
                </c:pt>
                <c:pt idx="1">
                  <c:v>11</c:v>
                </c:pt>
              </c:numCache>
            </c:numRef>
          </c:val>
          <c:extLst>
            <c:ext xmlns:c16="http://schemas.microsoft.com/office/drawing/2014/chart" uri="{C3380CC4-5D6E-409C-BE32-E72D297353CC}">
              <c16:uniqueId val="{00000004-F643-E745-B19E-EBABDADA03F6}"/>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2"/>
              </a:solidFill>
              <a:ln w="19050">
                <a:noFill/>
              </a:ln>
              <a:effectLst/>
            </c:spPr>
            <c:extLst>
              <c:ext xmlns:c16="http://schemas.microsoft.com/office/drawing/2014/chart" uri="{C3380CC4-5D6E-409C-BE32-E72D297353CC}">
                <c16:uniqueId val="{00000001-7B83-DF4D-9808-EC5E9287A4D1}"/>
              </c:ext>
            </c:extLst>
          </c:dPt>
          <c:dPt>
            <c:idx val="1"/>
            <c:bubble3D val="0"/>
            <c:spPr>
              <a:solidFill>
                <a:schemeClr val="bg1">
                  <a:alpha val="35000"/>
                </a:schemeClr>
              </a:solidFill>
              <a:ln w="19050">
                <a:noFill/>
              </a:ln>
              <a:effectLst/>
            </c:spPr>
            <c:extLst>
              <c:ext xmlns:c16="http://schemas.microsoft.com/office/drawing/2014/chart" uri="{C3380CC4-5D6E-409C-BE32-E72D297353CC}">
                <c16:uniqueId val="{00000003-7B83-DF4D-9808-EC5E9287A4D1}"/>
              </c:ext>
            </c:extLst>
          </c:dPt>
          <c:cat>
            <c:strRef>
              <c:f>Sheet1!$A$2:$A$3</c:f>
              <c:strCache>
                <c:ptCount val="2"/>
                <c:pt idx="0">
                  <c:v>1st Qtr</c:v>
                </c:pt>
                <c:pt idx="1">
                  <c:v>2nd Qtr</c:v>
                </c:pt>
              </c:strCache>
            </c:strRef>
          </c:cat>
          <c:val>
            <c:numRef>
              <c:f>Sheet1!$B$2:$B$3</c:f>
              <c:numCache>
                <c:formatCode>General</c:formatCode>
                <c:ptCount val="2"/>
                <c:pt idx="0">
                  <c:v>64</c:v>
                </c:pt>
                <c:pt idx="1">
                  <c:v>36</c:v>
                </c:pt>
              </c:numCache>
            </c:numRef>
          </c:val>
          <c:extLst>
            <c:ext xmlns:c16="http://schemas.microsoft.com/office/drawing/2014/chart" uri="{C3380CC4-5D6E-409C-BE32-E72D297353CC}">
              <c16:uniqueId val="{00000004-7B83-DF4D-9808-EC5E9287A4D1}"/>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4"/>
              </a:solidFill>
              <a:ln w="19050">
                <a:noFill/>
              </a:ln>
              <a:effectLst/>
            </c:spPr>
            <c:extLst>
              <c:ext xmlns:c16="http://schemas.microsoft.com/office/drawing/2014/chart" uri="{C3380CC4-5D6E-409C-BE32-E72D297353CC}">
                <c16:uniqueId val="{00000001-F643-E745-B19E-EBABDADA03F6}"/>
              </c:ext>
            </c:extLst>
          </c:dPt>
          <c:dPt>
            <c:idx val="1"/>
            <c:bubble3D val="0"/>
            <c:spPr>
              <a:solidFill>
                <a:schemeClr val="bg1">
                  <a:alpha val="35000"/>
                </a:schemeClr>
              </a:solidFill>
              <a:ln w="19050">
                <a:noFill/>
              </a:ln>
              <a:effectLst/>
            </c:spPr>
            <c:extLst>
              <c:ext xmlns:c16="http://schemas.microsoft.com/office/drawing/2014/chart" uri="{C3380CC4-5D6E-409C-BE32-E72D297353CC}">
                <c16:uniqueId val="{00000003-F643-E745-B19E-EBABDADA03F6}"/>
              </c:ext>
            </c:extLst>
          </c:dPt>
          <c:cat>
            <c:strRef>
              <c:f>Sheet1!$A$2:$A$3</c:f>
              <c:strCache>
                <c:ptCount val="2"/>
                <c:pt idx="0">
                  <c:v>1st Qtr</c:v>
                </c:pt>
                <c:pt idx="1">
                  <c:v>2nd Qtr</c:v>
                </c:pt>
              </c:strCache>
            </c:strRef>
          </c:cat>
          <c:val>
            <c:numRef>
              <c:f>Sheet1!$B$2:$B$3</c:f>
              <c:numCache>
                <c:formatCode>General</c:formatCode>
                <c:ptCount val="2"/>
                <c:pt idx="0">
                  <c:v>93</c:v>
                </c:pt>
                <c:pt idx="1">
                  <c:v>7</c:v>
                </c:pt>
              </c:numCache>
            </c:numRef>
          </c:val>
          <c:extLst>
            <c:ext xmlns:c16="http://schemas.microsoft.com/office/drawing/2014/chart" uri="{C3380CC4-5D6E-409C-BE32-E72D297353CC}">
              <c16:uniqueId val="{00000004-F643-E745-B19E-EBABDADA03F6}"/>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2"/>
              </a:solidFill>
              <a:ln w="19050">
                <a:noFill/>
              </a:ln>
              <a:effectLst/>
            </c:spPr>
            <c:extLst>
              <c:ext xmlns:c16="http://schemas.microsoft.com/office/drawing/2014/chart" uri="{C3380CC4-5D6E-409C-BE32-E72D297353CC}">
                <c16:uniqueId val="{00000001-7B83-DF4D-9808-EC5E9287A4D1}"/>
              </c:ext>
            </c:extLst>
          </c:dPt>
          <c:dPt>
            <c:idx val="1"/>
            <c:bubble3D val="0"/>
            <c:spPr>
              <a:solidFill>
                <a:schemeClr val="bg1">
                  <a:alpha val="35000"/>
                </a:schemeClr>
              </a:solidFill>
              <a:ln w="19050">
                <a:noFill/>
              </a:ln>
              <a:effectLst/>
            </c:spPr>
            <c:extLst>
              <c:ext xmlns:c16="http://schemas.microsoft.com/office/drawing/2014/chart" uri="{C3380CC4-5D6E-409C-BE32-E72D297353CC}">
                <c16:uniqueId val="{00000003-7B83-DF4D-9808-EC5E9287A4D1}"/>
              </c:ext>
            </c:extLst>
          </c:dPt>
          <c:cat>
            <c:strRef>
              <c:f>Sheet1!$A$2:$A$3</c:f>
              <c:strCache>
                <c:ptCount val="2"/>
                <c:pt idx="0">
                  <c:v>1st Qtr</c:v>
                </c:pt>
                <c:pt idx="1">
                  <c:v>2nd Qtr</c:v>
                </c:pt>
              </c:strCache>
            </c:strRef>
          </c:cat>
          <c:val>
            <c:numRef>
              <c:f>Sheet1!$B$2:$B$3</c:f>
              <c:numCache>
                <c:formatCode>General</c:formatCode>
                <c:ptCount val="2"/>
                <c:pt idx="0">
                  <c:v>49</c:v>
                </c:pt>
                <c:pt idx="1">
                  <c:v>51</c:v>
                </c:pt>
              </c:numCache>
            </c:numRef>
          </c:val>
          <c:extLst>
            <c:ext xmlns:c16="http://schemas.microsoft.com/office/drawing/2014/chart" uri="{C3380CC4-5D6E-409C-BE32-E72D297353CC}">
              <c16:uniqueId val="{00000004-7B83-DF4D-9808-EC5E9287A4D1}"/>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4"/>
              </a:solidFill>
              <a:ln w="19050">
                <a:noFill/>
              </a:ln>
              <a:effectLst/>
            </c:spPr>
            <c:extLst>
              <c:ext xmlns:c16="http://schemas.microsoft.com/office/drawing/2014/chart" uri="{C3380CC4-5D6E-409C-BE32-E72D297353CC}">
                <c16:uniqueId val="{00000001-F643-E745-B19E-EBABDADA03F6}"/>
              </c:ext>
            </c:extLst>
          </c:dPt>
          <c:dPt>
            <c:idx val="1"/>
            <c:bubble3D val="0"/>
            <c:spPr>
              <a:solidFill>
                <a:schemeClr val="bg1">
                  <a:alpha val="35000"/>
                </a:schemeClr>
              </a:solidFill>
              <a:ln w="19050">
                <a:noFill/>
              </a:ln>
              <a:effectLst/>
            </c:spPr>
            <c:extLst>
              <c:ext xmlns:c16="http://schemas.microsoft.com/office/drawing/2014/chart" uri="{C3380CC4-5D6E-409C-BE32-E72D297353CC}">
                <c16:uniqueId val="{00000003-F643-E745-B19E-EBABDADA03F6}"/>
              </c:ext>
            </c:extLst>
          </c:dPt>
          <c:cat>
            <c:strRef>
              <c:f>Sheet1!$A$2:$A$3</c:f>
              <c:strCache>
                <c:ptCount val="2"/>
                <c:pt idx="0">
                  <c:v>1st Qtr</c:v>
                </c:pt>
                <c:pt idx="1">
                  <c:v>2nd Qtr</c:v>
                </c:pt>
              </c:strCache>
            </c:strRef>
          </c:cat>
          <c:val>
            <c:numRef>
              <c:f>Sheet1!$B$2:$B$3</c:f>
              <c:numCache>
                <c:formatCode>General</c:formatCode>
                <c:ptCount val="2"/>
                <c:pt idx="0">
                  <c:v>65</c:v>
                </c:pt>
                <c:pt idx="1">
                  <c:v>35</c:v>
                </c:pt>
              </c:numCache>
            </c:numRef>
          </c:val>
          <c:extLst>
            <c:ext xmlns:c16="http://schemas.microsoft.com/office/drawing/2014/chart" uri="{C3380CC4-5D6E-409C-BE32-E72D297353CC}">
              <c16:uniqueId val="{00000004-F643-E745-B19E-EBABDADA03F6}"/>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2895550792623E-3"/>
          <c:y val="7.515025353816788E-4"/>
          <c:w val="0.98966513164387715"/>
          <c:h val="1"/>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chemeClr val="accent2"/>
              </a:solidFill>
              <a:ln w="19050">
                <a:noFill/>
              </a:ln>
              <a:effectLst/>
            </c:spPr>
            <c:extLst>
              <c:ext xmlns:c16="http://schemas.microsoft.com/office/drawing/2014/chart" uri="{C3380CC4-5D6E-409C-BE32-E72D297353CC}">
                <c16:uniqueId val="{00000001-7B83-DF4D-9808-EC5E9287A4D1}"/>
              </c:ext>
            </c:extLst>
          </c:dPt>
          <c:dPt>
            <c:idx val="1"/>
            <c:bubble3D val="0"/>
            <c:spPr>
              <a:solidFill>
                <a:schemeClr val="bg1">
                  <a:alpha val="35000"/>
                </a:schemeClr>
              </a:solidFill>
              <a:ln w="19050">
                <a:noFill/>
              </a:ln>
              <a:effectLst/>
            </c:spPr>
            <c:extLst>
              <c:ext xmlns:c16="http://schemas.microsoft.com/office/drawing/2014/chart" uri="{C3380CC4-5D6E-409C-BE32-E72D297353CC}">
                <c16:uniqueId val="{00000003-7B83-DF4D-9808-EC5E9287A4D1}"/>
              </c:ext>
            </c:extLst>
          </c:dPt>
          <c:cat>
            <c:strRef>
              <c:f>Sheet1!$A$2:$A$3</c:f>
              <c:strCache>
                <c:ptCount val="2"/>
                <c:pt idx="0">
                  <c:v>1st Qtr</c:v>
                </c:pt>
                <c:pt idx="1">
                  <c:v>2nd Qtr</c:v>
                </c:pt>
              </c:strCache>
            </c:strRef>
          </c:cat>
          <c:val>
            <c:numRef>
              <c:f>Sheet1!$B$2:$B$3</c:f>
              <c:numCache>
                <c:formatCode>General</c:formatCode>
                <c:ptCount val="2"/>
                <c:pt idx="0">
                  <c:v>24</c:v>
                </c:pt>
                <c:pt idx="1">
                  <c:v>76</c:v>
                </c:pt>
              </c:numCache>
            </c:numRef>
          </c:val>
          <c:extLst>
            <c:ext xmlns:c16="http://schemas.microsoft.com/office/drawing/2014/chart" uri="{C3380CC4-5D6E-409C-BE32-E72D297353CC}">
              <c16:uniqueId val="{00000004-7B83-DF4D-9808-EC5E9287A4D1}"/>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P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97901F-0592-7EFA-22F6-8C1E553376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BDDB852-AC2D-2654-D86E-F07AC790B1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FC8713-B84A-D242-88ED-2CB61C924015}" type="datetimeFigureOut">
              <a:rPr lang="en-US" smtClean="0"/>
              <a:t>1/9/24</a:t>
            </a:fld>
            <a:endParaRPr lang="en-US"/>
          </a:p>
        </p:txBody>
      </p:sp>
      <p:sp>
        <p:nvSpPr>
          <p:cNvPr id="4" name="Footer Placeholder 3">
            <a:extLst>
              <a:ext uri="{FF2B5EF4-FFF2-40B4-BE49-F238E27FC236}">
                <a16:creationId xmlns:a16="http://schemas.microsoft.com/office/drawing/2014/main" id="{1BB69B08-808B-4AB5-5140-76E78074EB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A703D58-161A-0AC1-777C-706D214AB6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D55A17-C9E4-F047-ABFB-A42AF46C06A3}" type="slidenum">
              <a:rPr lang="en-US" smtClean="0"/>
              <a:t>‹#›</a:t>
            </a:fld>
            <a:endParaRPr lang="en-US"/>
          </a:p>
        </p:txBody>
      </p:sp>
    </p:spTree>
    <p:extLst>
      <p:ext uri="{BB962C8B-B14F-4D97-AF65-F5344CB8AC3E}">
        <p14:creationId xmlns:p14="http://schemas.microsoft.com/office/powerpoint/2010/main" val="534157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8FA7BA-A618-3449-9617-1C4D7B4BACC8}" type="datetimeFigureOut">
              <a:rPr lang="en-US" smtClean="0"/>
              <a:t>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A4776C-2BA3-2948-8BF0-FFEA535F4F46}" type="slidenum">
              <a:rPr lang="en-US" smtClean="0"/>
              <a:t>‹#›</a:t>
            </a:fld>
            <a:endParaRPr lang="en-US"/>
          </a:p>
        </p:txBody>
      </p:sp>
    </p:spTree>
    <p:extLst>
      <p:ext uri="{BB962C8B-B14F-4D97-AF65-F5344CB8AC3E}">
        <p14:creationId xmlns:p14="http://schemas.microsoft.com/office/powerpoint/2010/main" val="1485622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6A4776C-2BA3-2948-8BF0-FFEA535F4F46}" type="slidenum">
              <a:rPr lang="en-US" smtClean="0"/>
              <a:t>1</a:t>
            </a:fld>
            <a:endParaRPr lang="en-US"/>
          </a:p>
        </p:txBody>
      </p:sp>
    </p:spTree>
    <p:extLst>
      <p:ext uri="{BB962C8B-B14F-4D97-AF65-F5344CB8AC3E}">
        <p14:creationId xmlns:p14="http://schemas.microsoft.com/office/powerpoint/2010/main" val="2682011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A4776C-2BA3-2948-8BF0-FFEA535F4F46}" type="slidenum">
              <a:rPr lang="en-US" smtClean="0"/>
              <a:t>2</a:t>
            </a:fld>
            <a:endParaRPr lang="en-US"/>
          </a:p>
        </p:txBody>
      </p:sp>
    </p:spTree>
    <p:extLst>
      <p:ext uri="{BB962C8B-B14F-4D97-AF65-F5344CB8AC3E}">
        <p14:creationId xmlns:p14="http://schemas.microsoft.com/office/powerpoint/2010/main" val="110705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Indicador</a:t>
            </a:r>
            <a:r>
              <a:rPr lang="en-US" dirty="0"/>
              <a:t> </a:t>
            </a:r>
            <a:r>
              <a:rPr lang="en-US" dirty="0" err="1"/>
              <a:t>economico</a:t>
            </a:r>
            <a:r>
              <a:rPr lang="en-US" dirty="0"/>
              <a:t> clave. </a:t>
            </a:r>
          </a:p>
        </p:txBody>
      </p:sp>
      <p:sp>
        <p:nvSpPr>
          <p:cNvPr id="4" name="Slide Number Placeholder 3"/>
          <p:cNvSpPr>
            <a:spLocks noGrp="1"/>
          </p:cNvSpPr>
          <p:nvPr>
            <p:ph type="sldNum" sz="quarter" idx="5"/>
          </p:nvPr>
        </p:nvSpPr>
        <p:spPr/>
        <p:txBody>
          <a:bodyPr/>
          <a:lstStyle/>
          <a:p>
            <a:fld id="{36A4776C-2BA3-2948-8BF0-FFEA535F4F46}" type="slidenum">
              <a:rPr lang="en-US" smtClean="0"/>
              <a:t>3</a:t>
            </a:fld>
            <a:endParaRPr lang="en-US"/>
          </a:p>
        </p:txBody>
      </p:sp>
    </p:spTree>
    <p:extLst>
      <p:ext uri="{BB962C8B-B14F-4D97-AF65-F5344CB8AC3E}">
        <p14:creationId xmlns:p14="http://schemas.microsoft.com/office/powerpoint/2010/main" val="2342101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Estas</a:t>
            </a:r>
            <a:r>
              <a:rPr lang="en-US" dirty="0"/>
              <a:t> son </a:t>
            </a:r>
            <a:r>
              <a:rPr lang="en-US" dirty="0" err="1"/>
              <a:t>algunas</a:t>
            </a:r>
            <a:r>
              <a:rPr lang="en-US" dirty="0"/>
              <a:t> </a:t>
            </a:r>
            <a:r>
              <a:rPr lang="en-US" dirty="0" err="1"/>
              <a:t>preguntas</a:t>
            </a:r>
            <a:r>
              <a:rPr lang="en-US" dirty="0"/>
              <a:t> </a:t>
            </a:r>
            <a:r>
              <a:rPr lang="en-US" dirty="0" err="1"/>
              <a:t>guia</a:t>
            </a:r>
            <a:r>
              <a:rPr lang="en-US" dirty="0"/>
              <a:t> que les </a:t>
            </a:r>
            <a:r>
              <a:rPr lang="en-US" dirty="0" err="1"/>
              <a:t>ayudara</a:t>
            </a:r>
            <a:r>
              <a:rPr lang="en-US" dirty="0"/>
              <a:t> a </a:t>
            </a:r>
            <a:r>
              <a:rPr lang="en-US" dirty="0" err="1"/>
              <a:t>entender</a:t>
            </a:r>
            <a:r>
              <a:rPr lang="en-US" dirty="0"/>
              <a:t> y </a:t>
            </a:r>
            <a:r>
              <a:rPr lang="en-US" dirty="0" err="1"/>
              <a:t>valorar</a:t>
            </a:r>
            <a:r>
              <a:rPr lang="en-US" dirty="0"/>
              <a:t> la </a:t>
            </a:r>
            <a:r>
              <a:rPr lang="en-US" dirty="0" err="1"/>
              <a:t>informacion</a:t>
            </a:r>
            <a:r>
              <a:rPr lang="en-US" dirty="0"/>
              <a:t> </a:t>
            </a:r>
            <a:r>
              <a:rPr lang="en-US" dirty="0" err="1"/>
              <a:t>compartida</a:t>
            </a:r>
            <a:r>
              <a:rPr lang="en-US" dirty="0"/>
              <a:t>. </a:t>
            </a:r>
            <a:endParaRPr lang="es-PR" dirty="0"/>
          </a:p>
        </p:txBody>
      </p:sp>
      <p:sp>
        <p:nvSpPr>
          <p:cNvPr id="4" name="Slide Number Placeholder 3"/>
          <p:cNvSpPr>
            <a:spLocks noGrp="1"/>
          </p:cNvSpPr>
          <p:nvPr>
            <p:ph type="sldNum" sz="quarter" idx="5"/>
          </p:nvPr>
        </p:nvSpPr>
        <p:spPr/>
        <p:txBody>
          <a:bodyPr/>
          <a:lstStyle/>
          <a:p>
            <a:fld id="{36A4776C-2BA3-2948-8BF0-FFEA535F4F46}" type="slidenum">
              <a:rPr lang="en-US" smtClean="0"/>
              <a:t>4</a:t>
            </a:fld>
            <a:endParaRPr lang="en-US"/>
          </a:p>
        </p:txBody>
      </p:sp>
    </p:spTree>
    <p:extLst>
      <p:ext uri="{BB962C8B-B14F-4D97-AF65-F5344CB8AC3E}">
        <p14:creationId xmlns:p14="http://schemas.microsoft.com/office/powerpoint/2010/main" val="210210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Bajo </a:t>
            </a:r>
            <a:r>
              <a:rPr lang="en-US" dirty="0" err="1">
                <a:cs typeface="Calibri"/>
              </a:rPr>
              <a:t>servicios</a:t>
            </a:r>
            <a:r>
              <a:rPr lang="en-US" dirty="0">
                <a:cs typeface="Calibri"/>
              </a:rPr>
              <a:t> de </a:t>
            </a:r>
            <a:r>
              <a:rPr lang="en-US" dirty="0" err="1">
                <a:cs typeface="Calibri"/>
              </a:rPr>
              <a:t>comunicacion</a:t>
            </a:r>
            <a:r>
              <a:rPr lang="en-US" dirty="0">
                <a:cs typeface="Calibri"/>
              </a:rPr>
              <a:t> </a:t>
            </a:r>
            <a:r>
              <a:rPr lang="en-US" dirty="0" err="1">
                <a:cs typeface="Calibri"/>
              </a:rPr>
              <a:t>principalmente</a:t>
            </a:r>
            <a:r>
              <a:rPr lang="en-US" dirty="0">
                <a:cs typeface="Calibri"/>
              </a:rPr>
              <a:t> </a:t>
            </a:r>
            <a:r>
              <a:rPr lang="en-US" dirty="0" err="1">
                <a:cs typeface="Calibri"/>
              </a:rPr>
              <a:t>vemos</a:t>
            </a:r>
            <a:r>
              <a:rPr lang="en-US" dirty="0">
                <a:cs typeface="Calibri"/>
              </a:rPr>
              <a:t> </a:t>
            </a:r>
            <a:r>
              <a:rPr lang="en-US" dirty="0" err="1">
                <a:cs typeface="Calibri"/>
              </a:rPr>
              <a:t>empresas</a:t>
            </a:r>
            <a:r>
              <a:rPr lang="en-US" dirty="0">
                <a:cs typeface="Calibri"/>
              </a:rPr>
              <a:t> de </a:t>
            </a:r>
            <a:r>
              <a:rPr lang="en-US" dirty="0" err="1">
                <a:cs typeface="Calibri"/>
              </a:rPr>
              <a:t>telecomunicaciones</a:t>
            </a:r>
            <a:r>
              <a:rPr lang="en-US" dirty="0">
                <a:cs typeface="Calibri"/>
              </a:rPr>
              <a:t> </a:t>
            </a:r>
            <a:r>
              <a:rPr lang="en-US" dirty="0" err="1">
                <a:cs typeface="Calibri"/>
              </a:rPr>
              <a:t>en</a:t>
            </a:r>
            <a:r>
              <a:rPr lang="en-US" dirty="0">
                <a:cs typeface="Calibri"/>
              </a:rPr>
              <a:t> </a:t>
            </a:r>
            <a:r>
              <a:rPr lang="en-US" dirty="0" err="1">
                <a:cs typeface="Calibri"/>
              </a:rPr>
              <a:t>todas</a:t>
            </a:r>
            <a:r>
              <a:rPr lang="en-US" dirty="0">
                <a:cs typeface="Calibri"/>
              </a:rPr>
              <a:t> sus areas </a:t>
            </a:r>
            <a:r>
              <a:rPr lang="en-US" dirty="0" err="1">
                <a:cs typeface="Calibri"/>
              </a:rPr>
              <a:t>comerciales</a:t>
            </a:r>
            <a:r>
              <a:rPr lang="en-US" dirty="0">
                <a:cs typeface="Calibri"/>
              </a:rPr>
              <a:t> y </a:t>
            </a:r>
            <a:r>
              <a:rPr lang="en-US" dirty="0" err="1">
                <a:cs typeface="Calibri"/>
              </a:rPr>
              <a:t>operativas</a:t>
            </a:r>
            <a:r>
              <a:rPr lang="en-US" dirty="0">
                <a:cs typeface="Calibri"/>
              </a:rPr>
              <a:t>/ </a:t>
            </a:r>
            <a:r>
              <a:rPr lang="en-US" dirty="0" err="1">
                <a:cs typeface="Calibri"/>
              </a:rPr>
              <a:t>Instalaciones</a:t>
            </a:r>
            <a:r>
              <a:rPr lang="en-US" dirty="0">
                <a:cs typeface="Calibri"/>
              </a:rPr>
              <a:t> de redes de </a:t>
            </a:r>
            <a:r>
              <a:rPr lang="en-US" dirty="0" err="1">
                <a:cs typeface="Calibri"/>
              </a:rPr>
              <a:t>comunicacion</a:t>
            </a:r>
            <a:r>
              <a:rPr lang="en-US" dirty="0">
                <a:cs typeface="Calibri"/>
              </a:rPr>
              <a:t>/</a:t>
            </a:r>
            <a:r>
              <a:rPr lang="en-US" dirty="0" err="1">
                <a:cs typeface="Calibri"/>
              </a:rPr>
              <a:t>Tecnologia</a:t>
            </a:r>
            <a:r>
              <a:rPr lang="en-US" dirty="0">
                <a:cs typeface="Calibri"/>
              </a:rPr>
              <a:t> de </a:t>
            </a:r>
            <a:r>
              <a:rPr lang="en-US" dirty="0" err="1">
                <a:cs typeface="Calibri"/>
              </a:rPr>
              <a:t>informacion</a:t>
            </a:r>
            <a:r>
              <a:rPr lang="en-US" dirty="0">
                <a:cs typeface="Calibri"/>
              </a:rPr>
              <a:t> se </a:t>
            </a:r>
            <a:r>
              <a:rPr lang="en-US" dirty="0" err="1">
                <a:cs typeface="Calibri"/>
              </a:rPr>
              <a:t>refiere</a:t>
            </a:r>
            <a:r>
              <a:rPr lang="en-US" dirty="0">
                <a:cs typeface="Calibri"/>
              </a:rPr>
              <a:t> a </a:t>
            </a:r>
            <a:r>
              <a:rPr lang="en-US" dirty="0" err="1">
                <a:cs typeface="Calibri"/>
              </a:rPr>
              <a:t>empresas</a:t>
            </a:r>
            <a:r>
              <a:rPr lang="en-US" dirty="0">
                <a:cs typeface="Calibri"/>
              </a:rPr>
              <a:t> que </a:t>
            </a:r>
            <a:r>
              <a:rPr lang="en-US" dirty="0" err="1">
                <a:cs typeface="Calibri"/>
              </a:rPr>
              <a:t>llevan</a:t>
            </a:r>
            <a:r>
              <a:rPr lang="en-US" dirty="0">
                <a:cs typeface="Calibri"/>
              </a:rPr>
              <a:t> la </a:t>
            </a:r>
            <a:r>
              <a:rPr lang="en-US" dirty="0" err="1">
                <a:cs typeface="Calibri"/>
              </a:rPr>
              <a:t>operacion</a:t>
            </a:r>
            <a:r>
              <a:rPr lang="en-US" dirty="0">
                <a:cs typeface="Calibri"/>
              </a:rPr>
              <a:t> de informatica </a:t>
            </a:r>
            <a:r>
              <a:rPr lang="en-US" dirty="0" err="1">
                <a:cs typeface="Calibri"/>
              </a:rPr>
              <a:t>en</a:t>
            </a:r>
            <a:r>
              <a:rPr lang="en-US" dirty="0">
                <a:cs typeface="Calibri"/>
              </a:rPr>
              <a:t> la </a:t>
            </a:r>
            <a:r>
              <a:rPr lang="en-US" dirty="0" err="1">
                <a:cs typeface="Calibri"/>
              </a:rPr>
              <a:t>isla</a:t>
            </a:r>
            <a:r>
              <a:rPr lang="en-US" dirty="0">
                <a:cs typeface="Calibri"/>
              </a:rPr>
              <a:t> tanto </a:t>
            </a:r>
            <a:r>
              <a:rPr lang="en-US" dirty="0" err="1">
                <a:cs typeface="Calibri"/>
              </a:rPr>
              <a:t>en</a:t>
            </a:r>
            <a:r>
              <a:rPr lang="en-US" dirty="0">
                <a:cs typeface="Calibri"/>
              </a:rPr>
              <a:t> la </a:t>
            </a:r>
            <a:r>
              <a:rPr lang="en-US" dirty="0" err="1">
                <a:cs typeface="Calibri"/>
              </a:rPr>
              <a:t>implementacion</a:t>
            </a:r>
            <a:r>
              <a:rPr lang="en-US" dirty="0">
                <a:cs typeface="Calibri"/>
              </a:rPr>
              <a:t> </a:t>
            </a:r>
            <a:r>
              <a:rPr lang="en-US" dirty="0" err="1">
                <a:cs typeface="Calibri"/>
              </a:rPr>
              <a:t>como</a:t>
            </a:r>
            <a:r>
              <a:rPr lang="en-US" dirty="0">
                <a:cs typeface="Calibri"/>
              </a:rPr>
              <a:t> </a:t>
            </a:r>
            <a:r>
              <a:rPr lang="en-US" dirty="0" err="1">
                <a:cs typeface="Calibri"/>
              </a:rPr>
              <a:t>en</a:t>
            </a:r>
            <a:r>
              <a:rPr lang="en-US" dirty="0">
                <a:cs typeface="Calibri"/>
              </a:rPr>
              <a:t> </a:t>
            </a:r>
            <a:r>
              <a:rPr lang="en-US" dirty="0" err="1">
                <a:cs typeface="Calibri"/>
              </a:rPr>
              <a:t>el</a:t>
            </a:r>
            <a:r>
              <a:rPr lang="en-US" dirty="0">
                <a:cs typeface="Calibri"/>
              </a:rPr>
              <a:t> </a:t>
            </a:r>
            <a:r>
              <a:rPr lang="en-US" dirty="0" err="1">
                <a:cs typeface="Calibri"/>
              </a:rPr>
              <a:t>mantenimiento</a:t>
            </a:r>
            <a:r>
              <a:rPr lang="en-US" dirty="0">
                <a:cs typeface="Calibri"/>
              </a:rPr>
              <a:t>.</a:t>
            </a:r>
          </a:p>
        </p:txBody>
      </p:sp>
      <p:sp>
        <p:nvSpPr>
          <p:cNvPr id="4" name="Slide Number Placeholder 3"/>
          <p:cNvSpPr>
            <a:spLocks noGrp="1"/>
          </p:cNvSpPr>
          <p:nvPr>
            <p:ph type="sldNum" sz="quarter" idx="5"/>
          </p:nvPr>
        </p:nvSpPr>
        <p:spPr/>
        <p:txBody>
          <a:bodyPr/>
          <a:lstStyle/>
          <a:p>
            <a:fld id="{36A4776C-2BA3-2948-8BF0-FFEA535F4F46}" type="slidenum">
              <a:rPr lang="en-US" smtClean="0"/>
              <a:t>5</a:t>
            </a:fld>
            <a:endParaRPr lang="en-US"/>
          </a:p>
        </p:txBody>
      </p:sp>
    </p:spTree>
    <p:extLst>
      <p:ext uri="{BB962C8B-B14F-4D97-AF65-F5344CB8AC3E}">
        <p14:creationId xmlns:p14="http://schemas.microsoft.com/office/powerpoint/2010/main" val="654341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A4776C-2BA3-2948-8BF0-FFEA535F4F46}" type="slidenum">
              <a:rPr lang="en-US" smtClean="0"/>
              <a:t>6</a:t>
            </a:fld>
            <a:endParaRPr lang="en-US"/>
          </a:p>
        </p:txBody>
      </p:sp>
    </p:spTree>
    <p:extLst>
      <p:ext uri="{BB962C8B-B14F-4D97-AF65-F5344CB8AC3E}">
        <p14:creationId xmlns:p14="http://schemas.microsoft.com/office/powerpoint/2010/main" val="2298754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A4776C-2BA3-2948-8BF0-FFEA535F4F46}" type="slidenum">
              <a:rPr lang="en-US" smtClean="0"/>
              <a:t>7</a:t>
            </a:fld>
            <a:endParaRPr lang="en-US"/>
          </a:p>
        </p:txBody>
      </p:sp>
    </p:spTree>
    <p:extLst>
      <p:ext uri="{BB962C8B-B14F-4D97-AF65-F5344CB8AC3E}">
        <p14:creationId xmlns:p14="http://schemas.microsoft.com/office/powerpoint/2010/main" val="358239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Q4- 2023 36%</a:t>
            </a:r>
          </a:p>
          <a:p>
            <a:r>
              <a:rPr lang="en-US" dirty="0"/>
              <a:t>Q1 2023 26%</a:t>
            </a:r>
          </a:p>
        </p:txBody>
      </p:sp>
      <p:sp>
        <p:nvSpPr>
          <p:cNvPr id="4" name="Slide Number Placeholder 3"/>
          <p:cNvSpPr>
            <a:spLocks noGrp="1"/>
          </p:cNvSpPr>
          <p:nvPr>
            <p:ph type="sldNum" sz="quarter" idx="5"/>
          </p:nvPr>
        </p:nvSpPr>
        <p:spPr/>
        <p:txBody>
          <a:bodyPr/>
          <a:lstStyle/>
          <a:p>
            <a:fld id="{36A4776C-2BA3-2948-8BF0-FFEA535F4F46}" type="slidenum">
              <a:rPr lang="en-US" smtClean="0"/>
              <a:t>8</a:t>
            </a:fld>
            <a:endParaRPr lang="en-US"/>
          </a:p>
        </p:txBody>
      </p:sp>
    </p:spTree>
    <p:extLst>
      <p:ext uri="{BB962C8B-B14F-4D97-AF65-F5344CB8AC3E}">
        <p14:creationId xmlns:p14="http://schemas.microsoft.com/office/powerpoint/2010/main" val="3313107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36A4776C-2BA3-2948-8BF0-FFEA535F4F46}" type="slidenum">
              <a:rPr lang="en-US" smtClean="0"/>
              <a:t>9</a:t>
            </a:fld>
            <a:endParaRPr lang="en-US"/>
          </a:p>
        </p:txBody>
      </p:sp>
    </p:spTree>
    <p:extLst>
      <p:ext uri="{BB962C8B-B14F-4D97-AF65-F5344CB8AC3E}">
        <p14:creationId xmlns:p14="http://schemas.microsoft.com/office/powerpoint/2010/main" val="2743166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Ponce- </a:t>
            </a:r>
            <a:r>
              <a:rPr lang="en-US" dirty="0" err="1"/>
              <a:t>Desempelo</a:t>
            </a:r>
            <a:r>
              <a:rPr lang="en-US" dirty="0"/>
              <a:t> </a:t>
            </a:r>
            <a:r>
              <a:rPr lang="en-US" dirty="0" err="1"/>
              <a:t>en</a:t>
            </a:r>
            <a:r>
              <a:rPr lang="en-US" dirty="0"/>
              <a:t> 7.9% vs 9% </a:t>
            </a:r>
            <a:r>
              <a:rPr lang="en-US" dirty="0" err="1"/>
              <a:t>octubre</a:t>
            </a:r>
            <a:r>
              <a:rPr lang="en-US" dirty="0"/>
              <a:t> 2022</a:t>
            </a:r>
          </a:p>
          <a:p>
            <a:r>
              <a:rPr lang="en-US" dirty="0" err="1"/>
              <a:t>Coamo</a:t>
            </a:r>
            <a:r>
              <a:rPr lang="en-US" dirty="0"/>
              <a:t>- 7.8% vs 8.2% </a:t>
            </a:r>
            <a:r>
              <a:rPr lang="en-US" dirty="0" err="1"/>
              <a:t>hace</a:t>
            </a:r>
            <a:r>
              <a:rPr lang="en-US" dirty="0"/>
              <a:t> 1 </a:t>
            </a:r>
            <a:r>
              <a:rPr lang="en-US" dirty="0" err="1"/>
              <a:t>ano</a:t>
            </a:r>
            <a:r>
              <a:rPr lang="en-US" dirty="0"/>
              <a:t> </a:t>
            </a:r>
          </a:p>
          <a:p>
            <a:r>
              <a:rPr lang="en-US" dirty="0"/>
              <a:t>Santa Isabel </a:t>
            </a:r>
            <a:endParaRPr lang="es-PR" dirty="0"/>
          </a:p>
        </p:txBody>
      </p:sp>
      <p:sp>
        <p:nvSpPr>
          <p:cNvPr id="4" name="Slide Number Placeholder 3"/>
          <p:cNvSpPr>
            <a:spLocks noGrp="1"/>
          </p:cNvSpPr>
          <p:nvPr>
            <p:ph type="sldNum" sz="quarter" idx="5"/>
          </p:nvPr>
        </p:nvSpPr>
        <p:spPr/>
        <p:txBody>
          <a:bodyPr/>
          <a:lstStyle/>
          <a:p>
            <a:fld id="{36A4776C-2BA3-2948-8BF0-FFEA535F4F46}" type="slidenum">
              <a:rPr lang="en-US" smtClean="0"/>
              <a:t>10</a:t>
            </a:fld>
            <a:endParaRPr lang="en-US"/>
          </a:p>
        </p:txBody>
      </p:sp>
    </p:spTree>
    <p:extLst>
      <p:ext uri="{BB962C8B-B14F-4D97-AF65-F5344CB8AC3E}">
        <p14:creationId xmlns:p14="http://schemas.microsoft.com/office/powerpoint/2010/main" val="1501411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Comunicaciones- </a:t>
            </a:r>
            <a:r>
              <a:rPr lang="en-US" dirty="0" err="1"/>
              <a:t>transiciones</a:t>
            </a:r>
            <a:r>
              <a:rPr lang="en-US" dirty="0"/>
              <a:t> </a:t>
            </a:r>
            <a:r>
              <a:rPr lang="en-US" dirty="0" err="1"/>
              <a:t>en</a:t>
            </a:r>
            <a:r>
              <a:rPr lang="en-US" dirty="0"/>
              <a:t> </a:t>
            </a:r>
            <a:r>
              <a:rPr lang="en-US" dirty="0" err="1"/>
              <a:t>el</a:t>
            </a:r>
            <a:r>
              <a:rPr lang="en-US" dirty="0"/>
              <a:t> sector de Comunicaciones/ </a:t>
            </a:r>
            <a:r>
              <a:rPr lang="en-US" dirty="0" err="1"/>
              <a:t>crecimiento</a:t>
            </a:r>
            <a:r>
              <a:rPr lang="en-US" dirty="0"/>
              <a:t> </a:t>
            </a:r>
            <a:r>
              <a:rPr lang="en-US" dirty="0" err="1"/>
              <a:t>significativo</a:t>
            </a:r>
            <a:r>
              <a:rPr lang="en-US" dirty="0"/>
              <a:t> </a:t>
            </a:r>
            <a:r>
              <a:rPr lang="en-US" dirty="0" err="1"/>
              <a:t>en</a:t>
            </a:r>
            <a:r>
              <a:rPr lang="en-US" dirty="0"/>
              <a:t> la </a:t>
            </a:r>
            <a:r>
              <a:rPr lang="en-US" dirty="0" err="1"/>
              <a:t>necesidad</a:t>
            </a:r>
            <a:r>
              <a:rPr lang="en-US" dirty="0"/>
              <a:t> de </a:t>
            </a:r>
            <a:r>
              <a:rPr lang="en-US" dirty="0" err="1"/>
              <a:t>digitalizar</a:t>
            </a:r>
            <a:r>
              <a:rPr lang="en-US" dirty="0"/>
              <a:t> </a:t>
            </a:r>
            <a:r>
              <a:rPr lang="en-US" dirty="0" err="1"/>
              <a:t>procesos</a:t>
            </a:r>
            <a:r>
              <a:rPr lang="en-US" dirty="0"/>
              <a:t> y </a:t>
            </a:r>
            <a:r>
              <a:rPr lang="en-US" dirty="0" err="1"/>
              <a:t>uso</a:t>
            </a:r>
            <a:r>
              <a:rPr lang="en-US" dirty="0"/>
              <a:t> de </a:t>
            </a:r>
            <a:r>
              <a:rPr lang="en-US" dirty="0" err="1"/>
              <a:t>inteligencia</a:t>
            </a:r>
            <a:r>
              <a:rPr lang="en-US" dirty="0"/>
              <a:t> artificial/Act 60		</a:t>
            </a:r>
          </a:p>
        </p:txBody>
      </p:sp>
      <p:sp>
        <p:nvSpPr>
          <p:cNvPr id="4" name="Slide Number Placeholder 3"/>
          <p:cNvSpPr>
            <a:spLocks noGrp="1"/>
          </p:cNvSpPr>
          <p:nvPr>
            <p:ph type="sldNum" sz="quarter" idx="5"/>
          </p:nvPr>
        </p:nvSpPr>
        <p:spPr/>
        <p:txBody>
          <a:bodyPr/>
          <a:lstStyle/>
          <a:p>
            <a:fld id="{36A4776C-2BA3-2948-8BF0-FFEA535F4F46}" type="slidenum">
              <a:rPr lang="en-US" smtClean="0"/>
              <a:t>11</a:t>
            </a:fld>
            <a:endParaRPr lang="en-US"/>
          </a:p>
        </p:txBody>
      </p:sp>
    </p:spTree>
    <p:extLst>
      <p:ext uri="{BB962C8B-B14F-4D97-AF65-F5344CB8AC3E}">
        <p14:creationId xmlns:p14="http://schemas.microsoft.com/office/powerpoint/2010/main" val="1118100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50-249 </a:t>
            </a:r>
            <a:r>
              <a:rPr lang="en-US" dirty="0" err="1"/>
              <a:t>anadieron</a:t>
            </a:r>
            <a:r>
              <a:rPr lang="en-US" dirty="0"/>
              <a:t> 2033 </a:t>
            </a:r>
            <a:r>
              <a:rPr lang="en-US" dirty="0" err="1"/>
              <a:t>trabajos</a:t>
            </a:r>
            <a:r>
              <a:rPr lang="en-US" dirty="0"/>
              <a:t> </a:t>
            </a:r>
            <a:r>
              <a:rPr lang="en-US" dirty="0" err="1"/>
              <a:t>en</a:t>
            </a:r>
            <a:r>
              <a:rPr lang="en-US" dirty="0"/>
              <a:t> </a:t>
            </a:r>
            <a:r>
              <a:rPr lang="en-US" dirty="0" err="1"/>
              <a:t>el</a:t>
            </a:r>
            <a:r>
              <a:rPr lang="en-US" dirty="0"/>
              <a:t> period que </a:t>
            </a:r>
            <a:r>
              <a:rPr lang="en-US" dirty="0" err="1"/>
              <a:t>termino</a:t>
            </a:r>
            <a:r>
              <a:rPr lang="en-US" dirty="0"/>
              <a:t> </a:t>
            </a:r>
            <a:r>
              <a:rPr lang="en-US" dirty="0" err="1"/>
              <a:t>en</a:t>
            </a:r>
            <a:r>
              <a:rPr lang="en-US" dirty="0"/>
              <a:t> Q1 2023/ </a:t>
            </a:r>
            <a:r>
              <a:rPr lang="en-US" dirty="0" err="1"/>
              <a:t>demanda</a:t>
            </a:r>
            <a:r>
              <a:rPr lang="en-US" dirty="0"/>
              <a:t> de talent vs </a:t>
            </a:r>
            <a:r>
              <a:rPr lang="en-US" dirty="0" err="1"/>
              <a:t>habilidades</a:t>
            </a:r>
            <a:r>
              <a:rPr lang="en-US" dirty="0"/>
              <a:t> </a:t>
            </a:r>
            <a:r>
              <a:rPr lang="en-US" dirty="0" err="1"/>
              <a:t>necesarias</a:t>
            </a:r>
            <a:r>
              <a:rPr lang="en-US" dirty="0"/>
              <a:t>. </a:t>
            </a:r>
          </a:p>
        </p:txBody>
      </p:sp>
      <p:sp>
        <p:nvSpPr>
          <p:cNvPr id="4" name="Slide Number Placeholder 3"/>
          <p:cNvSpPr>
            <a:spLocks noGrp="1"/>
          </p:cNvSpPr>
          <p:nvPr>
            <p:ph type="sldNum" sz="quarter" idx="5"/>
          </p:nvPr>
        </p:nvSpPr>
        <p:spPr/>
        <p:txBody>
          <a:bodyPr/>
          <a:lstStyle/>
          <a:p>
            <a:fld id="{36A4776C-2BA3-2948-8BF0-FFEA535F4F46}" type="slidenum">
              <a:rPr lang="en-US" smtClean="0"/>
              <a:t>12</a:t>
            </a:fld>
            <a:endParaRPr lang="en-US"/>
          </a:p>
        </p:txBody>
      </p:sp>
    </p:spTree>
    <p:extLst>
      <p:ext uri="{BB962C8B-B14F-4D97-AF65-F5344CB8AC3E}">
        <p14:creationId xmlns:p14="http://schemas.microsoft.com/office/powerpoint/2010/main" val="1284021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considering how staffing levels will change during the third quarter, </a:t>
            </a:r>
            <a:r>
              <a:rPr lang="en-US" b="1" dirty="0"/>
              <a:t>employers in all 41 countries anticipate a net positive hiring Outlook</a:t>
            </a:r>
            <a:r>
              <a:rPr lang="en-US" dirty="0"/>
              <a:t>. </a:t>
            </a:r>
            <a:r>
              <a:rPr lang="es-ES" dirty="0"/>
              <a:t>Las expectativas de contratación para el primer trimestre de 2024 son más favorables para Puerto Rico que para otras economías europeas, latinoamericanas y asiáticas (33% vs 26% promedio global). La demanda laboral depende de la solidez de la economía y, en algunos de estos países, las perspectivas son de desaceleración económica en medio de un debilitamiento de los fundamentos económicos. • En contraste, el desempeño económico de Puerto Rico sigue respaldado por el sector turístico, un creciente interés de empresas orientadas a servicios por trasladarse a la isla para exportar servicios y la activación de la actividad constructora apoyada en proyectos de infraestructura relacionados con el proceso de reconstrucción en curso. • La reconstrucción en curso de la red eléctrica de la isla y otras iniciativas relacionadas con la energía, como la evaluación de un sistema de almacenamiento de energía por parte de la Autoridad de Asociación Público Privada, están preparadas para impulsar el crecimiento del empleo en el mediano plazo.</a:t>
            </a:r>
            <a:endParaRPr lang="en-US" dirty="0"/>
          </a:p>
        </p:txBody>
      </p:sp>
      <p:sp>
        <p:nvSpPr>
          <p:cNvPr id="4" name="Slide Number Placeholder 3"/>
          <p:cNvSpPr>
            <a:spLocks noGrp="1"/>
          </p:cNvSpPr>
          <p:nvPr>
            <p:ph type="sldNum" sz="quarter" idx="5"/>
          </p:nvPr>
        </p:nvSpPr>
        <p:spPr/>
        <p:txBody>
          <a:bodyPr/>
          <a:lstStyle/>
          <a:p>
            <a:fld id="{36A4776C-2BA3-2948-8BF0-FFEA535F4F46}" type="slidenum">
              <a:rPr lang="en-US" smtClean="0"/>
              <a:t>13</a:t>
            </a:fld>
            <a:endParaRPr lang="en-US"/>
          </a:p>
        </p:txBody>
      </p:sp>
    </p:spTree>
    <p:extLst>
      <p:ext uri="{BB962C8B-B14F-4D97-AF65-F5344CB8AC3E}">
        <p14:creationId xmlns:p14="http://schemas.microsoft.com/office/powerpoint/2010/main" val="4230224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It</a:t>
            </a:r>
          </a:p>
        </p:txBody>
      </p:sp>
      <p:sp>
        <p:nvSpPr>
          <p:cNvPr id="4" name="Slide Number Placeholder 3"/>
          <p:cNvSpPr>
            <a:spLocks noGrp="1"/>
          </p:cNvSpPr>
          <p:nvPr>
            <p:ph type="sldNum" sz="quarter" idx="5"/>
          </p:nvPr>
        </p:nvSpPr>
        <p:spPr/>
        <p:txBody>
          <a:bodyPr/>
          <a:lstStyle/>
          <a:p>
            <a:fld id="{36A4776C-2BA3-2948-8BF0-FFEA535F4F46}" type="slidenum">
              <a:rPr lang="en-US" smtClean="0"/>
              <a:t>14</a:t>
            </a:fld>
            <a:endParaRPr lang="en-US"/>
          </a:p>
        </p:txBody>
      </p:sp>
    </p:spTree>
    <p:extLst>
      <p:ext uri="{BB962C8B-B14F-4D97-AF65-F5344CB8AC3E}">
        <p14:creationId xmlns:p14="http://schemas.microsoft.com/office/powerpoint/2010/main" val="2672262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CANADA 25 </a:t>
            </a:r>
          </a:p>
          <a:p>
            <a:r>
              <a:rPr lang="en-US" dirty="0"/>
              <a:t>COSTA RICA 35 </a:t>
            </a:r>
          </a:p>
          <a:p>
            <a:r>
              <a:rPr lang="en-US" dirty="0"/>
              <a:t>USA 35 </a:t>
            </a:r>
          </a:p>
          <a:p>
            <a:r>
              <a:rPr lang="en-US" dirty="0"/>
              <a:t>MEXICO 34 </a:t>
            </a:r>
          </a:p>
          <a:p>
            <a:r>
              <a:rPr lang="en-US" dirty="0"/>
              <a:t>PUERTO RICO 33 </a:t>
            </a:r>
          </a:p>
          <a:p>
            <a:r>
              <a:rPr lang="en-US" dirty="0"/>
              <a:t>BRAZIL 32 </a:t>
            </a:r>
          </a:p>
          <a:p>
            <a:r>
              <a:rPr lang="en-US" dirty="0"/>
              <a:t>GUATEMALA 32 </a:t>
            </a:r>
          </a:p>
          <a:p>
            <a:r>
              <a:rPr lang="en-US" dirty="0"/>
              <a:t>COLOMBIA 31 </a:t>
            </a:r>
          </a:p>
          <a:p>
            <a:r>
              <a:rPr lang="en-US" dirty="0"/>
              <a:t>PANAMA 27 </a:t>
            </a:r>
          </a:p>
          <a:p>
            <a:r>
              <a:rPr lang="en-US" dirty="0"/>
              <a:t>PERU 23 </a:t>
            </a:r>
          </a:p>
          <a:p>
            <a:r>
              <a:rPr lang="en-US" dirty="0"/>
              <a:t>ARGENTINA 2 </a:t>
            </a:r>
          </a:p>
        </p:txBody>
      </p:sp>
      <p:sp>
        <p:nvSpPr>
          <p:cNvPr id="4" name="Slide Number Placeholder 3"/>
          <p:cNvSpPr>
            <a:spLocks noGrp="1"/>
          </p:cNvSpPr>
          <p:nvPr>
            <p:ph type="sldNum" sz="quarter" idx="5"/>
          </p:nvPr>
        </p:nvSpPr>
        <p:spPr/>
        <p:txBody>
          <a:bodyPr/>
          <a:lstStyle/>
          <a:p>
            <a:fld id="{36A4776C-2BA3-2948-8BF0-FFEA535F4F46}" type="slidenum">
              <a:rPr lang="en-US" smtClean="0"/>
              <a:t>15</a:t>
            </a:fld>
            <a:endParaRPr lang="en-US"/>
          </a:p>
        </p:txBody>
      </p:sp>
    </p:spTree>
    <p:extLst>
      <p:ext uri="{BB962C8B-B14F-4D97-AF65-F5344CB8AC3E}">
        <p14:creationId xmlns:p14="http://schemas.microsoft.com/office/powerpoint/2010/main" val="487701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36A4776C-2BA3-2948-8BF0-FFEA535F4F46}" type="slidenum">
              <a:rPr lang="en-US" smtClean="0"/>
              <a:t>16</a:t>
            </a:fld>
            <a:endParaRPr lang="en-US"/>
          </a:p>
        </p:txBody>
      </p:sp>
    </p:spTree>
    <p:extLst>
      <p:ext uri="{BB962C8B-B14F-4D97-AF65-F5344CB8AC3E}">
        <p14:creationId xmlns:p14="http://schemas.microsoft.com/office/powerpoint/2010/main" val="409131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As your organization considers Artificial Intelligence (AI) jobs or roles requiring AI skills, which of the following is the most challenging? (Please select the top three) </a:t>
            </a:r>
            <a:br>
              <a:rPr lang="en-US"/>
            </a:br>
            <a:endParaRPr lang="en-US">
              <a:cs typeface="Calibri" panose="020F0502020204030204"/>
            </a:endParaRPr>
          </a:p>
          <a:p>
            <a:pPr marL="171450" indent="-171450">
              <a:buFont typeface="Symbol"/>
              <a:buChar char="•"/>
            </a:pPr>
            <a:r>
              <a:rPr lang="en-US"/>
              <a:t>We are not considering AI jobs or roles (Exclusive)</a:t>
            </a:r>
          </a:p>
          <a:p>
            <a:pPr marL="171450" indent="-171450">
              <a:buFont typeface="Symbol"/>
              <a:buChar char="•"/>
            </a:pPr>
            <a:r>
              <a:rPr lang="en-US"/>
              <a:t>Finding qualified workers  </a:t>
            </a:r>
          </a:p>
          <a:p>
            <a:pPr marL="171450" indent="-171450">
              <a:buFont typeface="Symbol"/>
              <a:buChar char="•"/>
            </a:pPr>
            <a:r>
              <a:rPr lang="en-US"/>
              <a:t>Creating relevant upskilling and training programs  </a:t>
            </a:r>
          </a:p>
          <a:p>
            <a:pPr marL="171450" indent="-171450">
              <a:buFont typeface="Symbol"/>
              <a:buChar char="•"/>
            </a:pPr>
            <a:r>
              <a:rPr lang="en-US"/>
              <a:t>Training our staff to leverage AI in their roles</a:t>
            </a:r>
          </a:p>
          <a:p>
            <a:pPr marL="171450" indent="-171450">
              <a:buFont typeface="Symbol"/>
              <a:buChar char="•"/>
            </a:pPr>
            <a:r>
              <a:rPr lang="en-US"/>
              <a:t>Understanding which existing skills need to be updated </a:t>
            </a:r>
          </a:p>
          <a:p>
            <a:pPr marL="171450" indent="-171450">
              <a:buFont typeface="Symbol"/>
              <a:buChar char="•"/>
            </a:pPr>
            <a:r>
              <a:rPr lang="en-US"/>
              <a:t>Understanding which new skills need to be learned</a:t>
            </a:r>
          </a:p>
          <a:p>
            <a:pPr marL="171450" indent="-171450">
              <a:buFont typeface="Symbol"/>
              <a:buChar char="•"/>
            </a:pPr>
            <a:r>
              <a:rPr lang="en-US"/>
              <a:t>Defining roles which can take advantage of AI</a:t>
            </a:r>
          </a:p>
          <a:p>
            <a:pPr marL="171450" indent="-171450">
              <a:buFont typeface="Symbol"/>
              <a:buChar char="•"/>
            </a:pPr>
            <a:r>
              <a:rPr lang="en-US"/>
              <a:t>Setting up the infrastructure so that skilled workers have the right tools</a:t>
            </a:r>
          </a:p>
          <a:p>
            <a:pPr marL="171450" indent="-171450">
              <a:buFont typeface="Symbol"/>
              <a:buChar char="•"/>
            </a:pPr>
            <a:r>
              <a:rPr lang="en-US"/>
              <a:t>Calculating the return on investment (ROI) for our business </a:t>
            </a:r>
          </a:p>
          <a:p>
            <a:pPr marL="171450" indent="-171450">
              <a:buFont typeface="Symbol"/>
              <a:buChar char="•"/>
            </a:pPr>
            <a:r>
              <a:rPr lang="en-US"/>
              <a:t>Understanding the legal, regulatory and privacy requirements</a:t>
            </a:r>
          </a:p>
          <a:p>
            <a:pPr marL="171450" indent="-171450">
              <a:buFont typeface="Symbol"/>
              <a:buChar char="•"/>
            </a:pPr>
            <a:r>
              <a:rPr lang="en-US"/>
              <a:t>Balancing innovation and curiosity with ethics and regulations</a:t>
            </a:r>
          </a:p>
          <a:p>
            <a:pPr marL="171450" indent="-171450">
              <a:buFont typeface="Symbol"/>
              <a:buChar char="•"/>
            </a:pPr>
            <a:r>
              <a:rPr lang="en-US"/>
              <a:t>Other [allow to specify if possible] </a:t>
            </a:r>
          </a:p>
          <a:p>
            <a:pPr marL="171450" indent="-171450">
              <a:buFont typeface="Symbol"/>
              <a:buChar char="•"/>
            </a:pPr>
            <a:r>
              <a:rPr lang="en-US"/>
              <a:t>Do not know</a:t>
            </a:r>
          </a:p>
          <a:p>
            <a:endParaRPr lang="en-US">
              <a:cs typeface="Calibri"/>
            </a:endParaRPr>
          </a:p>
        </p:txBody>
      </p:sp>
      <p:sp>
        <p:nvSpPr>
          <p:cNvPr id="4" name="Slide Number Placeholder 3"/>
          <p:cNvSpPr>
            <a:spLocks noGrp="1"/>
          </p:cNvSpPr>
          <p:nvPr>
            <p:ph type="sldNum" sz="quarter" idx="5"/>
          </p:nvPr>
        </p:nvSpPr>
        <p:spPr/>
        <p:txBody>
          <a:bodyPr/>
          <a:lstStyle/>
          <a:p>
            <a:fld id="{36A4776C-2BA3-2948-8BF0-FFEA535F4F46}" type="slidenum">
              <a:rPr lang="en-US" smtClean="0"/>
              <a:t>17</a:t>
            </a:fld>
            <a:endParaRPr lang="en-US"/>
          </a:p>
        </p:txBody>
      </p:sp>
    </p:spTree>
    <p:extLst>
      <p:ext uri="{BB962C8B-B14F-4D97-AF65-F5344CB8AC3E}">
        <p14:creationId xmlns:p14="http://schemas.microsoft.com/office/powerpoint/2010/main" val="383258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A4776C-2BA3-2948-8BF0-FFEA535F4F46}" type="slidenum">
              <a:rPr lang="en-US" smtClean="0"/>
              <a:t>18</a:t>
            </a:fld>
            <a:endParaRPr lang="en-US"/>
          </a:p>
        </p:txBody>
      </p:sp>
    </p:spTree>
    <p:extLst>
      <p:ext uri="{BB962C8B-B14F-4D97-AF65-F5344CB8AC3E}">
        <p14:creationId xmlns:p14="http://schemas.microsoft.com/office/powerpoint/2010/main" val="2655556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spcAft>
                <a:spcPts val="600"/>
              </a:spcAft>
              <a:defRPr/>
            </a:pPr>
            <a:endParaRPr lang="en-US" sz="1800">
              <a:cs typeface="Calibri"/>
            </a:endParaRPr>
          </a:p>
          <a:p>
            <a:pPr>
              <a:spcBef>
                <a:spcPts val="1000"/>
              </a:spcBef>
              <a:spcAft>
                <a:spcPts val="600"/>
              </a:spcAft>
            </a:pPr>
            <a:endParaRPr lang="en-US" sz="1800" b="0" i="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fld id="{36A4776C-2BA3-2948-8BF0-FFEA535F4F46}" type="slidenum">
              <a:rPr lang="en-US" smtClean="0"/>
              <a:t>19</a:t>
            </a:fld>
            <a:endParaRPr lang="en-US"/>
          </a:p>
        </p:txBody>
      </p:sp>
    </p:spTree>
    <p:extLst>
      <p:ext uri="{BB962C8B-B14F-4D97-AF65-F5344CB8AC3E}">
        <p14:creationId xmlns:p14="http://schemas.microsoft.com/office/powerpoint/2010/main" val="3501764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spcAft>
                <a:spcPts val="600"/>
              </a:spcAft>
              <a:defRPr/>
            </a:pPr>
            <a:endParaRPr lang="en-US" sz="1800">
              <a:cs typeface="Calibri"/>
            </a:endParaRPr>
          </a:p>
          <a:p>
            <a:pPr>
              <a:spcBef>
                <a:spcPts val="1000"/>
              </a:spcBef>
              <a:spcAft>
                <a:spcPts val="600"/>
              </a:spcAft>
            </a:pPr>
            <a:endParaRPr lang="en-US" sz="1800" b="0" i="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fld id="{36A4776C-2BA3-2948-8BF0-FFEA535F4F46}" type="slidenum">
              <a:rPr lang="en-US" smtClean="0"/>
              <a:t>20</a:t>
            </a:fld>
            <a:endParaRPr lang="en-US"/>
          </a:p>
        </p:txBody>
      </p:sp>
    </p:spTree>
    <p:extLst>
      <p:ext uri="{BB962C8B-B14F-4D97-AF65-F5344CB8AC3E}">
        <p14:creationId xmlns:p14="http://schemas.microsoft.com/office/powerpoint/2010/main" val="3245166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spcAft>
                <a:spcPts val="600"/>
              </a:spcAft>
              <a:defRPr/>
            </a:pPr>
            <a:endParaRPr lang="en-US" sz="1800">
              <a:cs typeface="Calibri"/>
            </a:endParaRPr>
          </a:p>
          <a:p>
            <a:pPr>
              <a:spcBef>
                <a:spcPts val="1000"/>
              </a:spcBef>
              <a:spcAft>
                <a:spcPts val="600"/>
              </a:spcAft>
            </a:pPr>
            <a:endParaRPr lang="en-US" sz="1800" b="0" i="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fld id="{36A4776C-2BA3-2948-8BF0-FFEA535F4F46}" type="slidenum">
              <a:rPr lang="en-US" smtClean="0"/>
              <a:t>21</a:t>
            </a:fld>
            <a:endParaRPr lang="en-US"/>
          </a:p>
        </p:txBody>
      </p:sp>
    </p:spTree>
    <p:extLst>
      <p:ext uri="{BB962C8B-B14F-4D97-AF65-F5344CB8AC3E}">
        <p14:creationId xmlns:p14="http://schemas.microsoft.com/office/powerpoint/2010/main" val="4022567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spcAft>
                <a:spcPts val="600"/>
              </a:spcAft>
              <a:defRPr/>
            </a:pPr>
            <a:endParaRPr lang="en-US" sz="1800">
              <a:cs typeface="Calibri"/>
            </a:endParaRPr>
          </a:p>
          <a:p>
            <a:pPr>
              <a:spcBef>
                <a:spcPts val="1000"/>
              </a:spcBef>
              <a:spcAft>
                <a:spcPts val="600"/>
              </a:spcAft>
            </a:pPr>
            <a:endParaRPr lang="en-US" sz="1800" b="0" i="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fld id="{36A4776C-2BA3-2948-8BF0-FFEA535F4F46}" type="slidenum">
              <a:rPr lang="en-US" smtClean="0"/>
              <a:t>22</a:t>
            </a:fld>
            <a:endParaRPr lang="en-US"/>
          </a:p>
        </p:txBody>
      </p:sp>
    </p:spTree>
    <p:extLst>
      <p:ext uri="{BB962C8B-B14F-4D97-AF65-F5344CB8AC3E}">
        <p14:creationId xmlns:p14="http://schemas.microsoft.com/office/powerpoint/2010/main" val="2286918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dirty="0"/>
          </a:p>
        </p:txBody>
      </p:sp>
      <p:sp>
        <p:nvSpPr>
          <p:cNvPr id="4" name="Slide Number Placeholder 3"/>
          <p:cNvSpPr>
            <a:spLocks noGrp="1"/>
          </p:cNvSpPr>
          <p:nvPr>
            <p:ph type="sldNum" sz="quarter" idx="5"/>
          </p:nvPr>
        </p:nvSpPr>
        <p:spPr/>
        <p:txBody>
          <a:bodyPr/>
          <a:lstStyle/>
          <a:p>
            <a:fld id="{36A4776C-2BA3-2948-8BF0-FFEA535F4F46}" type="slidenum">
              <a:rPr lang="en-US" smtClean="0"/>
              <a:t>23</a:t>
            </a:fld>
            <a:endParaRPr lang="en-US"/>
          </a:p>
        </p:txBody>
      </p:sp>
    </p:spTree>
    <p:extLst>
      <p:ext uri="{BB962C8B-B14F-4D97-AF65-F5344CB8AC3E}">
        <p14:creationId xmlns:p14="http://schemas.microsoft.com/office/powerpoint/2010/main" val="1324315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A4776C-2BA3-2948-8BF0-FFEA535F4F46}" type="slidenum">
              <a:rPr lang="en-US" smtClean="0"/>
              <a:t>24</a:t>
            </a:fld>
            <a:endParaRPr lang="en-US"/>
          </a:p>
        </p:txBody>
      </p:sp>
    </p:spTree>
    <p:extLst>
      <p:ext uri="{BB962C8B-B14F-4D97-AF65-F5344CB8AC3E}">
        <p14:creationId xmlns:p14="http://schemas.microsoft.com/office/powerpoint/2010/main" val="2292664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slide" Target="../slides/slide7.xml"/><Relationship Id="rId7" Type="http://schemas.openxmlformats.org/officeDocument/2006/relationships/image" Target="../media/image8.png"/><Relationship Id="rId12" Type="http://schemas.openxmlformats.org/officeDocument/2006/relationships/slide" Target="../slides/slide16.xml"/><Relationship Id="rId17" Type="http://schemas.openxmlformats.org/officeDocument/2006/relationships/image" Target="../media/image15.svg"/><Relationship Id="rId2" Type="http://schemas.openxmlformats.org/officeDocument/2006/relationships/image" Target="../media/image5.jpeg"/><Relationship Id="rId16"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image" Target="../media/image11.svg"/><Relationship Id="rId5" Type="http://schemas.openxmlformats.org/officeDocument/2006/relationships/image" Target="../media/image7.svg"/><Relationship Id="rId15" Type="http://schemas.openxmlformats.org/officeDocument/2006/relationships/slide" Target="../slides/slide6.xml"/><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slide" Target="../slides/slide15.xml"/><Relationship Id="rId14" Type="http://schemas.openxmlformats.org/officeDocument/2006/relationships/image" Target="../media/image13.svg"/></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slide" Target="../slides/slide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slide" Target="../slides/slide6.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slide" Target="../slides/slide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slide" Target="../slides/slide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slide" Target="../slides/slide6.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image" Target="../media/image27.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s/slide6.xml"/><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4C7E5447-EFBD-B81F-F05B-C36DE50E42A6}"/>
              </a:ext>
            </a:extLst>
          </p:cNvPr>
          <p:cNvSpPr>
            <a:spLocks noGrp="1"/>
          </p:cNvSpPr>
          <p:nvPr>
            <p:ph type="title" hasCustomPrompt="1"/>
          </p:nvPr>
        </p:nvSpPr>
        <p:spPr>
          <a:xfrm>
            <a:off x="1340176" y="2715884"/>
            <a:ext cx="4844835" cy="2005093"/>
          </a:xfrm>
          <a:prstGeom prst="rect">
            <a:avLst/>
          </a:prstGeom>
        </p:spPr>
        <p:txBody>
          <a:bodyPr lIns="0" tIns="0" rIns="0" bIns="0" anchor="ctr" anchorCtr="0"/>
          <a:lstStyle>
            <a:lvl1pPr algn="l">
              <a:lnSpc>
                <a:spcPts val="5580"/>
              </a:lnSpc>
              <a:defRPr sz="4500" b="0" i="0">
                <a:solidFill>
                  <a:schemeClr val="bg1"/>
                </a:solidFill>
                <a:latin typeface="Arial" panose="020B0604020202020204" pitchFamily="34" charset="0"/>
                <a:cs typeface="Arial" panose="020B0604020202020204" pitchFamily="34" charset="0"/>
              </a:defRPr>
            </a:lvl1pPr>
          </a:lstStyle>
          <a:p>
            <a:r>
              <a:rPr lang="en-US">
                <a:latin typeface="Arial"/>
                <a:cs typeface="Arial"/>
              </a:rPr>
              <a:t>ManpowerGroup Employment Outlook Survey</a:t>
            </a:r>
            <a:endParaRPr lang="en-GB"/>
          </a:p>
        </p:txBody>
      </p:sp>
      <p:sp useBgFill="1">
        <p:nvSpPr>
          <p:cNvPr id="2" name="Date Placeholder 3">
            <a:extLst>
              <a:ext uri="{FF2B5EF4-FFF2-40B4-BE49-F238E27FC236}">
                <a16:creationId xmlns:a16="http://schemas.microsoft.com/office/drawing/2014/main" id="{A61B267A-DC62-D276-EBFA-1ACD859A3CDA}"/>
              </a:ext>
            </a:extLst>
          </p:cNvPr>
          <p:cNvSpPr txBox="1">
            <a:spLocks/>
          </p:cNvSpPr>
          <p:nvPr userDrawn="1"/>
        </p:nvSpPr>
        <p:spPr>
          <a:xfrm>
            <a:off x="704386" y="6544580"/>
            <a:ext cx="3442741" cy="160147"/>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MX" sz="900" b="0" dirty="0">
                <a:solidFill>
                  <a:schemeClr val="bg1"/>
                </a:solidFill>
                <a:effectLst/>
                <a:latin typeface="Arial" panose="020B0604020202020204" pitchFamily="34" charset="0"/>
              </a:rPr>
              <a:t>ManpowerGroup México Encuesta de Expectativas de Empleo</a:t>
            </a:r>
            <a:endParaRPr lang="en-US" sz="900" b="0" dirty="0">
              <a:solidFill>
                <a:schemeClr val="bg1"/>
              </a:solidFill>
              <a:effectLst/>
              <a:latin typeface="Arial" panose="020B0604020202020204" pitchFamily="34" charset="0"/>
            </a:endParaRPr>
          </a:p>
        </p:txBody>
      </p:sp>
      <p:sp>
        <p:nvSpPr>
          <p:cNvPr id="8" name="Triangle 7">
            <a:hlinkClick r:id="" action="ppaction://hlinkshowjump?jump=nextslide"/>
            <a:extLst>
              <a:ext uri="{FF2B5EF4-FFF2-40B4-BE49-F238E27FC236}">
                <a16:creationId xmlns:a16="http://schemas.microsoft.com/office/drawing/2014/main" id="{FD4DF890-6882-4FD3-5027-618D7D9096B6}"/>
              </a:ext>
            </a:extLst>
          </p:cNvPr>
          <p:cNvSpPr/>
          <p:nvPr userDrawn="1"/>
        </p:nvSpPr>
        <p:spPr>
          <a:xfrm rot="5400000">
            <a:off x="372540" y="6549470"/>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6" name="Text Placeholder 2">
            <a:extLst>
              <a:ext uri="{FF2B5EF4-FFF2-40B4-BE49-F238E27FC236}">
                <a16:creationId xmlns:a16="http://schemas.microsoft.com/office/drawing/2014/main" id="{22E83FBF-427B-192F-2DF5-D8B37A83C0FE}"/>
              </a:ext>
            </a:extLst>
          </p:cNvPr>
          <p:cNvSpPr>
            <a:spLocks noGrp="1"/>
          </p:cNvSpPr>
          <p:nvPr>
            <p:ph idx="1" hasCustomPrompt="1"/>
          </p:nvPr>
        </p:nvSpPr>
        <p:spPr>
          <a:xfrm>
            <a:off x="1340176" y="5109909"/>
            <a:ext cx="4844836" cy="270343"/>
          </a:xfrm>
          <a:prstGeom prst="rect">
            <a:avLst/>
          </a:prstGeom>
        </p:spPr>
        <p:txBody>
          <a:bodyPr vert="horz" lIns="0" tIns="0" rIns="0" bIns="0" rtlCol="0" anchor="ctr" anchorCtr="0">
            <a:noAutofit/>
          </a:bodyPr>
          <a:lstStyle>
            <a:lvl1pPr marL="0" indent="0">
              <a:lnSpc>
                <a:spcPts val="2200"/>
              </a:lnSpc>
              <a:spcAft>
                <a:spcPts val="600"/>
              </a:spcAft>
              <a:buNone/>
              <a:defRPr sz="2300" i="1">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Global Findings</a:t>
            </a:r>
          </a:p>
        </p:txBody>
      </p:sp>
      <p:grpSp>
        <p:nvGrpSpPr>
          <p:cNvPr id="19" name="Group 18">
            <a:extLst>
              <a:ext uri="{FF2B5EF4-FFF2-40B4-BE49-F238E27FC236}">
                <a16:creationId xmlns:a16="http://schemas.microsoft.com/office/drawing/2014/main" id="{6800A73D-C8A0-4997-64B2-23A886570616}"/>
              </a:ext>
            </a:extLst>
          </p:cNvPr>
          <p:cNvGrpSpPr/>
          <p:nvPr userDrawn="1"/>
        </p:nvGrpSpPr>
        <p:grpSpPr>
          <a:xfrm>
            <a:off x="1340176" y="1134669"/>
            <a:ext cx="1925932" cy="1340094"/>
            <a:chOff x="1242578" y="948860"/>
            <a:chExt cx="1925932" cy="1340094"/>
          </a:xfrm>
        </p:grpSpPr>
        <p:sp>
          <p:nvSpPr>
            <p:cNvPr id="17" name="TextBox 16">
              <a:extLst>
                <a:ext uri="{FF2B5EF4-FFF2-40B4-BE49-F238E27FC236}">
                  <a16:creationId xmlns:a16="http://schemas.microsoft.com/office/drawing/2014/main" id="{1223403D-899C-5D9B-6B90-5DC809C1AA29}"/>
                </a:ext>
              </a:extLst>
            </p:cNvPr>
            <p:cNvSpPr txBox="1"/>
            <p:nvPr userDrawn="1"/>
          </p:nvSpPr>
          <p:spPr>
            <a:xfrm>
              <a:off x="1242578" y="948860"/>
              <a:ext cx="1526380" cy="1338828"/>
            </a:xfrm>
            <a:prstGeom prst="rect">
              <a:avLst/>
            </a:prstGeom>
            <a:noFill/>
          </p:spPr>
          <p:txBody>
            <a:bodyPr wrap="square" lIns="0" tIns="0" rIns="0" bIns="0" rtlCol="0" anchor="ctr" anchorCtr="0">
              <a:spAutoFit/>
            </a:bodyPr>
            <a:lstStyle/>
            <a:p>
              <a:r>
                <a:rPr lang="en-US" sz="8700" b="1" dirty="0">
                  <a:solidFill>
                    <a:schemeClr val="bg1"/>
                  </a:solidFill>
                  <a:latin typeface="Arial" panose="020B0604020202020204" pitchFamily="34" charset="0"/>
                  <a:cs typeface="Arial" panose="020B0604020202020204" pitchFamily="34" charset="0"/>
                </a:rPr>
                <a:t>1Q</a:t>
              </a:r>
            </a:p>
          </p:txBody>
        </p:sp>
        <p:sp>
          <p:nvSpPr>
            <p:cNvPr id="18" name="TextBox 17">
              <a:extLst>
                <a:ext uri="{FF2B5EF4-FFF2-40B4-BE49-F238E27FC236}">
                  <a16:creationId xmlns:a16="http://schemas.microsoft.com/office/drawing/2014/main" id="{66F43B88-9BA4-CA25-B211-077C039B98C0}"/>
                </a:ext>
              </a:extLst>
            </p:cNvPr>
            <p:cNvSpPr txBox="1"/>
            <p:nvPr userDrawn="1"/>
          </p:nvSpPr>
          <p:spPr>
            <a:xfrm rot="16200000">
              <a:off x="2268264" y="1388708"/>
              <a:ext cx="1338827" cy="461665"/>
            </a:xfrm>
            <a:prstGeom prst="rect">
              <a:avLst/>
            </a:prstGeom>
            <a:noFill/>
          </p:spPr>
          <p:txBody>
            <a:bodyPr wrap="square" lIns="0" tIns="0" rIns="0" bIns="0" rtlCol="0" anchor="ctr" anchorCtr="0">
              <a:spAutoFit/>
            </a:bodyPr>
            <a:lstStyle/>
            <a:p>
              <a:pPr algn="ctr"/>
              <a:r>
                <a:rPr lang="en-US" sz="3000" b="0" dirty="0">
                  <a:solidFill>
                    <a:schemeClr val="bg1"/>
                  </a:solidFill>
                  <a:latin typeface="Arial" panose="020B0604020202020204" pitchFamily="34" charset="0"/>
                  <a:cs typeface="Arial" panose="020B0604020202020204" pitchFamily="34" charset="0"/>
                </a:rPr>
                <a:t>2024</a:t>
              </a:r>
            </a:p>
          </p:txBody>
        </p:sp>
      </p:grpSp>
    </p:spTree>
    <p:extLst>
      <p:ext uri="{BB962C8B-B14F-4D97-AF65-F5344CB8AC3E}">
        <p14:creationId xmlns:p14="http://schemas.microsoft.com/office/powerpoint/2010/main" val="2607776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xecutive Summa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DF92E1A-E466-6B99-BE35-DABA843DE31C}"/>
              </a:ext>
            </a:extLst>
          </p:cNvPr>
          <p:cNvSpPr>
            <a:spLocks noGrp="1"/>
          </p:cNvSpPr>
          <p:nvPr>
            <p:ph type="title" hasCustomPrompt="1"/>
          </p:nvPr>
        </p:nvSpPr>
        <p:spPr>
          <a:xfrm>
            <a:off x="1358899" y="2611361"/>
            <a:ext cx="2743201" cy="1145523"/>
          </a:xfrm>
          <a:prstGeom prst="rect">
            <a:avLst/>
          </a:prstGeom>
        </p:spPr>
        <p:txBody>
          <a:bodyPr lIns="0" tIns="0" rIns="0" bIns="0" anchor="ctr" anchorCtr="0"/>
          <a:lstStyle>
            <a:lvl1pPr algn="l">
              <a:defRPr sz="3500" b="1" i="0" baseline="0">
                <a:solidFill>
                  <a:schemeClr val="tx1"/>
                </a:solidFill>
                <a:latin typeface="Arial" panose="020B0604020202020204" pitchFamily="34" charset="0"/>
                <a:cs typeface="Arial" panose="020B0604020202020204" pitchFamily="34" charset="0"/>
              </a:defRPr>
            </a:lvl1pPr>
          </a:lstStyle>
          <a:p>
            <a:r>
              <a:rPr lang="es-MX" noProof="0" dirty="0"/>
              <a:t>Resumen Ejecutivo</a:t>
            </a:r>
          </a:p>
        </p:txBody>
      </p:sp>
      <p:sp>
        <p:nvSpPr>
          <p:cNvPr id="8" name="Content Placeholder 7">
            <a:extLst>
              <a:ext uri="{FF2B5EF4-FFF2-40B4-BE49-F238E27FC236}">
                <a16:creationId xmlns:a16="http://schemas.microsoft.com/office/drawing/2014/main" id="{AC68D69F-7288-78C4-2135-A770C8203DA9}"/>
              </a:ext>
            </a:extLst>
          </p:cNvPr>
          <p:cNvSpPr>
            <a:spLocks noGrp="1"/>
          </p:cNvSpPr>
          <p:nvPr>
            <p:ph idx="1" hasCustomPrompt="1"/>
          </p:nvPr>
        </p:nvSpPr>
        <p:spPr>
          <a:xfrm>
            <a:off x="1358899" y="3881709"/>
            <a:ext cx="2743201" cy="1829817"/>
          </a:xfrm>
          <a:prstGeom prst="rect">
            <a:avLst/>
          </a:prstGeom>
        </p:spPr>
        <p:txBody>
          <a:bodyPr lIns="0" tIns="0" rIns="0" bIns="0"/>
          <a:lstStyle>
            <a:lvl1pPr marL="0" indent="0">
              <a:buClr>
                <a:schemeClr val="tx1"/>
              </a:buClr>
              <a:buFont typeface="Arial" panose="020B0604020202020204" pitchFamily="34" charset="0"/>
              <a:buNone/>
              <a:defRPr sz="1500" b="0">
                <a:solidFill>
                  <a:schemeClr val="tx1"/>
                </a:solidFill>
                <a:latin typeface="Arial" panose="020B0604020202020204" pitchFamily="34" charset="0"/>
                <a:cs typeface="Arial" panose="020B0604020202020204" pitchFamily="34" charset="0"/>
              </a:defRPr>
            </a:lvl1pPr>
            <a:lvl2pPr marL="180000" indent="0">
              <a:buNone/>
              <a:defRPr sz="1800" b="0">
                <a:solidFill>
                  <a:schemeClr val="bg1"/>
                </a:solidFill>
                <a:cs typeface="Arial" panose="020B0604020202020204" pitchFamily="34" charset="0"/>
              </a:defRPr>
            </a:lvl2pPr>
          </a:lstStyle>
          <a:p>
            <a:r>
              <a:rPr lang="en-GB"/>
              <a:t>This is the body copy.</a:t>
            </a:r>
          </a:p>
        </p:txBody>
      </p:sp>
      <p:grpSp>
        <p:nvGrpSpPr>
          <p:cNvPr id="14" name="Group 13">
            <a:extLst>
              <a:ext uri="{FF2B5EF4-FFF2-40B4-BE49-F238E27FC236}">
                <a16:creationId xmlns:a16="http://schemas.microsoft.com/office/drawing/2014/main" id="{AA8E4F56-261D-A814-882B-0EC8D7FCF57A}"/>
              </a:ext>
            </a:extLst>
          </p:cNvPr>
          <p:cNvGrpSpPr/>
          <p:nvPr userDrawn="1"/>
        </p:nvGrpSpPr>
        <p:grpSpPr>
          <a:xfrm>
            <a:off x="375287" y="6546722"/>
            <a:ext cx="915633" cy="158004"/>
            <a:chOff x="375287" y="6546722"/>
            <a:chExt cx="915633" cy="158004"/>
          </a:xfrm>
        </p:grpSpPr>
        <p:sp>
          <p:nvSpPr>
            <p:cNvPr id="15" name="Triangle 14">
              <a:hlinkClick r:id="" action="ppaction://hlinkshowjump?jump=previousslide"/>
              <a:extLst>
                <a:ext uri="{FF2B5EF4-FFF2-40B4-BE49-F238E27FC236}">
                  <a16:creationId xmlns:a16="http://schemas.microsoft.com/office/drawing/2014/main" id="{D8AD49E0-23A2-C544-D894-761BBF8E9438}"/>
                </a:ext>
              </a:extLst>
            </p:cNvPr>
            <p:cNvSpPr/>
            <p:nvPr userDrawn="1"/>
          </p:nvSpPr>
          <p:spPr>
            <a:xfrm rot="16200000">
              <a:off x="372541" y="6549468"/>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6" name="Triangle 15">
              <a:hlinkClick r:id="" action="ppaction://hlinkshowjump?jump=nextslide"/>
              <a:extLst>
                <a:ext uri="{FF2B5EF4-FFF2-40B4-BE49-F238E27FC236}">
                  <a16:creationId xmlns:a16="http://schemas.microsoft.com/office/drawing/2014/main" id="{445DC35B-0478-3891-9E98-318A5AC4136C}"/>
                </a:ext>
              </a:extLst>
            </p:cNvPr>
            <p:cNvSpPr/>
            <p:nvPr userDrawn="1"/>
          </p:nvSpPr>
          <p:spPr>
            <a:xfrm rot="5400000">
              <a:off x="1135662" y="6549469"/>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7" name="Graphic 16">
              <a:hlinkClick r:id="rId3" action="ppaction://hlinksldjump"/>
              <a:extLst>
                <a:ext uri="{FF2B5EF4-FFF2-40B4-BE49-F238E27FC236}">
                  <a16:creationId xmlns:a16="http://schemas.microsoft.com/office/drawing/2014/main" id="{E379B229-3FDC-E43B-2CAA-E8BDC85E2F2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8803" y="6555874"/>
              <a:ext cx="228600" cy="139700"/>
            </a:xfrm>
            <a:prstGeom prst="rect">
              <a:avLst/>
            </a:prstGeom>
          </p:spPr>
        </p:pic>
      </p:grpSp>
      <p:sp>
        <p:nvSpPr>
          <p:cNvPr id="2" name="TextBox 1">
            <a:extLst>
              <a:ext uri="{FF2B5EF4-FFF2-40B4-BE49-F238E27FC236}">
                <a16:creationId xmlns:a16="http://schemas.microsoft.com/office/drawing/2014/main" id="{A486C791-13D1-A07E-EB77-1521DE7F838A}"/>
              </a:ext>
            </a:extLst>
          </p:cNvPr>
          <p:cNvSpPr txBox="1"/>
          <p:nvPr userDrawn="1"/>
        </p:nvSpPr>
        <p:spPr>
          <a:xfrm>
            <a:off x="6253018" y="6525696"/>
            <a:ext cx="5691687" cy="20005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r"/>
            <a:r>
              <a:rPr lang="es-MX" sz="1300" b="0" dirty="0">
                <a:solidFill>
                  <a:srgbClr val="78CAF1"/>
                </a:solidFill>
                <a:latin typeface="+mn-lt"/>
                <a:cs typeface="Arial"/>
              </a:rPr>
              <a:t>*</a:t>
            </a:r>
            <a:r>
              <a:rPr lang="es-MX" sz="900" b="0" kern="1200" dirty="0">
                <a:solidFill>
                  <a:schemeClr val="tx1"/>
                </a:solidFill>
                <a:latin typeface="Arial"/>
                <a:ea typeface="+mn-ea"/>
                <a:cs typeface="Arial"/>
              </a:rPr>
              <a:t>Los resultados de la Expectativa Neta de Empleo oscilan entre</a:t>
            </a:r>
            <a:r>
              <a:rPr lang="en-US" sz="900" b="0" kern="1200" dirty="0">
                <a:solidFill>
                  <a:schemeClr val="tx1"/>
                </a:solidFill>
                <a:latin typeface="Arial"/>
                <a:ea typeface="+mn-ea"/>
                <a:cs typeface="Arial"/>
              </a:rPr>
              <a:t>+100% to –100%</a:t>
            </a:r>
          </a:p>
        </p:txBody>
      </p:sp>
    </p:spTree>
    <p:extLst>
      <p:ext uri="{BB962C8B-B14F-4D97-AF65-F5344CB8AC3E}">
        <p14:creationId xmlns:p14="http://schemas.microsoft.com/office/powerpoint/2010/main" val="92810037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1003207" y="1261339"/>
            <a:ext cx="10274393" cy="823260"/>
          </a:xfrm>
          <a:prstGeom prst="rect">
            <a:avLst/>
          </a:prstGeom>
        </p:spPr>
        <p:txBody>
          <a:bodyPr lIns="0" tIns="0" rIns="0" bIns="0" anchor="ctr" anchorCtr="0"/>
          <a:lstStyle>
            <a:lvl1pPr algn="l">
              <a:defRPr sz="3500" b="1" i="0">
                <a:solidFill>
                  <a:schemeClr val="bg1"/>
                </a:solidFill>
                <a:latin typeface="Arial" panose="020B0604020202020204" pitchFamily="34" charset="0"/>
                <a:cs typeface="Arial" panose="020B0604020202020204" pitchFamily="34" charset="0"/>
              </a:defRPr>
            </a:lvl1pPr>
          </a:lstStyle>
          <a:p>
            <a:r>
              <a:rPr lang="en-US"/>
              <a:t>Table of Contents</a:t>
            </a:r>
          </a:p>
        </p:txBody>
      </p:sp>
      <p:pic>
        <p:nvPicPr>
          <p:cNvPr id="12" name="Graphic 11">
            <a:hlinkClick r:id="rId3" action="ppaction://hlinksldjump"/>
            <a:extLst>
              <a:ext uri="{FF2B5EF4-FFF2-40B4-BE49-F238E27FC236}">
                <a16:creationId xmlns:a16="http://schemas.microsoft.com/office/drawing/2014/main" id="{71A1BFB0-B9B1-A451-B08F-98D74B555752}"/>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149835" y="3148915"/>
            <a:ext cx="467998" cy="467998"/>
          </a:xfrm>
          <a:prstGeom prst="rect">
            <a:avLst/>
          </a:prstGeom>
        </p:spPr>
      </p:pic>
      <p:pic>
        <p:nvPicPr>
          <p:cNvPr id="24" name="Graphic 23">
            <a:hlinkClick r:id="rId6" action="ppaction://hlinksldjump"/>
            <a:extLst>
              <a:ext uri="{FF2B5EF4-FFF2-40B4-BE49-F238E27FC236}">
                <a16:creationId xmlns:a16="http://schemas.microsoft.com/office/drawing/2014/main" id="{BC8D25EE-9E7E-C400-D39B-9FCB95F1920E}"/>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6681674" y="4042436"/>
            <a:ext cx="492016" cy="492016"/>
          </a:xfrm>
          <a:prstGeom prst="rect">
            <a:avLst/>
          </a:prstGeom>
        </p:spPr>
      </p:pic>
      <p:pic>
        <p:nvPicPr>
          <p:cNvPr id="27" name="Graphic 26">
            <a:hlinkClick r:id="rId9" action="ppaction://hlinksldjump"/>
            <a:extLst>
              <a:ext uri="{FF2B5EF4-FFF2-40B4-BE49-F238E27FC236}">
                <a16:creationId xmlns:a16="http://schemas.microsoft.com/office/drawing/2014/main" id="{294E08E6-20EC-416C-D12A-7C0F4BB68950}"/>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6681674" y="3127318"/>
            <a:ext cx="484672" cy="484672"/>
          </a:xfrm>
          <a:prstGeom prst="rect">
            <a:avLst/>
          </a:prstGeom>
        </p:spPr>
      </p:pic>
      <p:pic>
        <p:nvPicPr>
          <p:cNvPr id="3" name="Graphic 2">
            <a:hlinkClick r:id="rId12" action="ppaction://hlinksldjump"/>
            <a:extLst>
              <a:ext uri="{FF2B5EF4-FFF2-40B4-BE49-F238E27FC236}">
                <a16:creationId xmlns:a16="http://schemas.microsoft.com/office/drawing/2014/main" id="{266ACDD4-6798-EEAA-40CF-386B4EC81644}"/>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125728" y="4046108"/>
            <a:ext cx="484673" cy="484673"/>
          </a:xfrm>
          <a:prstGeom prst="rect">
            <a:avLst/>
          </a:prstGeom>
        </p:spPr>
      </p:pic>
      <p:sp>
        <p:nvSpPr>
          <p:cNvPr id="6" name="TextBox 5">
            <a:extLst>
              <a:ext uri="{FF2B5EF4-FFF2-40B4-BE49-F238E27FC236}">
                <a16:creationId xmlns:a16="http://schemas.microsoft.com/office/drawing/2014/main" id="{CD4E0C8D-C3D4-EF20-9086-CFA1A9A6A35D}"/>
              </a:ext>
            </a:extLst>
          </p:cNvPr>
          <p:cNvSpPr txBox="1"/>
          <p:nvPr userDrawn="1"/>
        </p:nvSpPr>
        <p:spPr>
          <a:xfrm>
            <a:off x="2914327" y="2965142"/>
            <a:ext cx="964239" cy="215444"/>
          </a:xfrm>
          <a:prstGeom prst="rect">
            <a:avLst/>
          </a:prstGeom>
          <a:noFill/>
        </p:spPr>
        <p:txBody>
          <a:bodyPr wrap="square" lIns="0" tIns="0" rIns="0" bIns="0" rtlCol="0">
            <a:spAutoFit/>
          </a:bodyPr>
          <a:lstStyle/>
          <a:p>
            <a:r>
              <a:rPr lang="es-ES_tradnl" sz="1400" b="1" noProof="0" dirty="0">
                <a:solidFill>
                  <a:srgbClr val="386097"/>
                </a:solidFill>
                <a:latin typeface="Arial" panose="020B0604020202020204" pitchFamily="34" charset="0"/>
                <a:cs typeface="Arial" panose="020B0604020202020204" pitchFamily="34" charset="0"/>
              </a:rPr>
              <a:t>Sección 1</a:t>
            </a:r>
          </a:p>
        </p:txBody>
      </p:sp>
      <p:sp>
        <p:nvSpPr>
          <p:cNvPr id="8" name="TextBox 7">
            <a:extLst>
              <a:ext uri="{FF2B5EF4-FFF2-40B4-BE49-F238E27FC236}">
                <a16:creationId xmlns:a16="http://schemas.microsoft.com/office/drawing/2014/main" id="{60D5437D-6960-3BFC-EC36-99FF503CBA39}"/>
              </a:ext>
            </a:extLst>
          </p:cNvPr>
          <p:cNvSpPr txBox="1"/>
          <p:nvPr userDrawn="1"/>
        </p:nvSpPr>
        <p:spPr>
          <a:xfrm>
            <a:off x="7378212" y="2965142"/>
            <a:ext cx="1048158" cy="215444"/>
          </a:xfrm>
          <a:prstGeom prst="rect">
            <a:avLst/>
          </a:prstGeom>
          <a:noFill/>
        </p:spPr>
        <p:txBody>
          <a:bodyPr wrap="square" lIns="0" tIns="0" rIns="0" bIns="0" rtlCol="0">
            <a:spAutoFit/>
          </a:bodyPr>
          <a:lstStyle/>
          <a:p>
            <a:r>
              <a:rPr lang="es-ES_tradnl" sz="1400" b="1" noProof="0" dirty="0">
                <a:solidFill>
                  <a:srgbClr val="386097"/>
                </a:solidFill>
                <a:latin typeface="Arial" panose="020B0604020202020204" pitchFamily="34" charset="0"/>
                <a:cs typeface="Arial" panose="020B0604020202020204" pitchFamily="34" charset="0"/>
              </a:rPr>
              <a:t>Sección 2</a:t>
            </a:r>
          </a:p>
        </p:txBody>
      </p:sp>
      <p:sp>
        <p:nvSpPr>
          <p:cNvPr id="10" name="TextBox 9">
            <a:extLst>
              <a:ext uri="{FF2B5EF4-FFF2-40B4-BE49-F238E27FC236}">
                <a16:creationId xmlns:a16="http://schemas.microsoft.com/office/drawing/2014/main" id="{9769F9DA-A70E-D985-060E-9AECBA8554F5}"/>
              </a:ext>
            </a:extLst>
          </p:cNvPr>
          <p:cNvSpPr txBox="1"/>
          <p:nvPr userDrawn="1"/>
        </p:nvSpPr>
        <p:spPr>
          <a:xfrm>
            <a:off x="2839321" y="3979950"/>
            <a:ext cx="964239" cy="215444"/>
          </a:xfrm>
          <a:prstGeom prst="rect">
            <a:avLst/>
          </a:prstGeom>
          <a:noFill/>
        </p:spPr>
        <p:txBody>
          <a:bodyPr wrap="square" lIns="0" tIns="0" rIns="0" bIns="0" rtlCol="0">
            <a:spAutoFit/>
          </a:bodyPr>
          <a:lstStyle/>
          <a:p>
            <a:r>
              <a:rPr lang="es-ES_tradnl" sz="1400" b="1" noProof="0" dirty="0">
                <a:solidFill>
                  <a:srgbClr val="386097"/>
                </a:solidFill>
                <a:latin typeface="Arial" panose="020B0604020202020204" pitchFamily="34" charset="0"/>
                <a:cs typeface="Arial" panose="020B0604020202020204" pitchFamily="34" charset="0"/>
              </a:rPr>
              <a:t>Sección 3</a:t>
            </a:r>
          </a:p>
        </p:txBody>
      </p:sp>
      <p:sp>
        <p:nvSpPr>
          <p:cNvPr id="13" name="TextBox 12">
            <a:extLst>
              <a:ext uri="{FF2B5EF4-FFF2-40B4-BE49-F238E27FC236}">
                <a16:creationId xmlns:a16="http://schemas.microsoft.com/office/drawing/2014/main" id="{DCEE0946-40C7-E655-0EF3-A6E69CF1B5DF}"/>
              </a:ext>
            </a:extLst>
          </p:cNvPr>
          <p:cNvSpPr txBox="1"/>
          <p:nvPr userDrawn="1"/>
        </p:nvSpPr>
        <p:spPr>
          <a:xfrm>
            <a:off x="7356324" y="3979950"/>
            <a:ext cx="1048157" cy="215444"/>
          </a:xfrm>
          <a:prstGeom prst="rect">
            <a:avLst/>
          </a:prstGeom>
          <a:noFill/>
        </p:spPr>
        <p:txBody>
          <a:bodyPr wrap="square" lIns="0" tIns="0" rIns="0" bIns="0" rtlCol="0">
            <a:spAutoFit/>
          </a:bodyPr>
          <a:lstStyle/>
          <a:p>
            <a:r>
              <a:rPr lang="es-ES_tradnl" sz="1400" b="1" noProof="0" dirty="0">
                <a:solidFill>
                  <a:srgbClr val="386097"/>
                </a:solidFill>
                <a:latin typeface="Arial" panose="020B0604020202020204" pitchFamily="34" charset="0"/>
                <a:cs typeface="Arial" panose="020B0604020202020204" pitchFamily="34" charset="0"/>
              </a:rPr>
              <a:t>Sección 4</a:t>
            </a:r>
          </a:p>
        </p:txBody>
      </p:sp>
      <p:sp>
        <p:nvSpPr>
          <p:cNvPr id="15" name="Text Placeholder 14">
            <a:extLst>
              <a:ext uri="{FF2B5EF4-FFF2-40B4-BE49-F238E27FC236}">
                <a16:creationId xmlns:a16="http://schemas.microsoft.com/office/drawing/2014/main" id="{36485F97-995E-EF31-13EE-3481D9DD970B}"/>
              </a:ext>
            </a:extLst>
          </p:cNvPr>
          <p:cNvSpPr>
            <a:spLocks noGrp="1"/>
          </p:cNvSpPr>
          <p:nvPr>
            <p:ph type="body" sz="quarter" idx="16" hasCustomPrompt="1"/>
          </p:nvPr>
        </p:nvSpPr>
        <p:spPr>
          <a:xfrm>
            <a:off x="2914327" y="3296717"/>
            <a:ext cx="2815914" cy="270193"/>
          </a:xfrm>
          <a:prstGeom prst="rect">
            <a:avLst/>
          </a:prstGeom>
        </p:spPr>
        <p:txBody>
          <a:bodyPr lIns="0" tIns="0" rIns="0" bIns="0"/>
          <a:lstStyle>
            <a:lvl1pPr marL="0" indent="0">
              <a:buNone/>
              <a:defRPr sz="1900"/>
            </a:lvl1pPr>
          </a:lstStyle>
          <a:p>
            <a:pPr lvl="0"/>
            <a:r>
              <a:rPr lang="en-US" dirty="0"/>
              <a:t>Q1 Employment Outlooks</a:t>
            </a:r>
          </a:p>
        </p:txBody>
      </p:sp>
      <p:sp>
        <p:nvSpPr>
          <p:cNvPr id="18" name="Text Placeholder 14">
            <a:extLst>
              <a:ext uri="{FF2B5EF4-FFF2-40B4-BE49-F238E27FC236}">
                <a16:creationId xmlns:a16="http://schemas.microsoft.com/office/drawing/2014/main" id="{62F10468-B964-C58F-14CE-6AEC12CEF36D}"/>
              </a:ext>
            </a:extLst>
          </p:cNvPr>
          <p:cNvSpPr>
            <a:spLocks noGrp="1"/>
          </p:cNvSpPr>
          <p:nvPr>
            <p:ph type="body" sz="quarter" idx="18" hasCustomPrompt="1"/>
          </p:nvPr>
        </p:nvSpPr>
        <p:spPr>
          <a:xfrm>
            <a:off x="7378212" y="3296717"/>
            <a:ext cx="2588657" cy="270193"/>
          </a:xfrm>
          <a:prstGeom prst="rect">
            <a:avLst/>
          </a:prstGeom>
        </p:spPr>
        <p:txBody>
          <a:bodyPr lIns="0" tIns="0" rIns="0" bIns="0"/>
          <a:lstStyle>
            <a:lvl1pPr marL="0" indent="0">
              <a:buNone/>
              <a:defRPr sz="1900"/>
            </a:lvl1pPr>
          </a:lstStyle>
          <a:p>
            <a:pPr lvl="0"/>
            <a:r>
              <a:rPr lang="en-US"/>
              <a:t>Global Talent Shortages</a:t>
            </a:r>
          </a:p>
        </p:txBody>
      </p:sp>
      <p:sp>
        <p:nvSpPr>
          <p:cNvPr id="20" name="Text Placeholder 14">
            <a:extLst>
              <a:ext uri="{FF2B5EF4-FFF2-40B4-BE49-F238E27FC236}">
                <a16:creationId xmlns:a16="http://schemas.microsoft.com/office/drawing/2014/main" id="{2037F693-CFB1-CF9F-6643-2B5C3DEB3AF2}"/>
              </a:ext>
            </a:extLst>
          </p:cNvPr>
          <p:cNvSpPr>
            <a:spLocks noGrp="1"/>
          </p:cNvSpPr>
          <p:nvPr>
            <p:ph type="body" sz="quarter" idx="20" hasCustomPrompt="1"/>
          </p:nvPr>
        </p:nvSpPr>
        <p:spPr>
          <a:xfrm>
            <a:off x="2844891" y="4304530"/>
            <a:ext cx="1917339" cy="270193"/>
          </a:xfrm>
          <a:prstGeom prst="rect">
            <a:avLst/>
          </a:prstGeom>
        </p:spPr>
        <p:txBody>
          <a:bodyPr lIns="0" tIns="0" rIns="0" bIns="0"/>
          <a:lstStyle>
            <a:lvl1pPr marL="0" indent="0">
              <a:buNone/>
              <a:defRPr sz="1900"/>
            </a:lvl1pPr>
          </a:lstStyle>
          <a:p>
            <a:pPr lvl="0"/>
            <a:r>
              <a:rPr lang="en-US" dirty="0"/>
              <a:t>Workforce Trends</a:t>
            </a:r>
          </a:p>
        </p:txBody>
      </p:sp>
      <p:sp>
        <p:nvSpPr>
          <p:cNvPr id="21" name="Text Placeholder 14">
            <a:extLst>
              <a:ext uri="{FF2B5EF4-FFF2-40B4-BE49-F238E27FC236}">
                <a16:creationId xmlns:a16="http://schemas.microsoft.com/office/drawing/2014/main" id="{6589C2D3-A184-DF73-F62C-88E6BDF76E96}"/>
              </a:ext>
            </a:extLst>
          </p:cNvPr>
          <p:cNvSpPr>
            <a:spLocks noGrp="1"/>
          </p:cNvSpPr>
          <p:nvPr>
            <p:ph type="body" sz="quarter" idx="21" hasCustomPrompt="1"/>
          </p:nvPr>
        </p:nvSpPr>
        <p:spPr>
          <a:xfrm>
            <a:off x="7356324" y="4254437"/>
            <a:ext cx="1873959" cy="276534"/>
          </a:xfrm>
          <a:prstGeom prst="rect">
            <a:avLst/>
          </a:prstGeom>
        </p:spPr>
        <p:txBody>
          <a:bodyPr lIns="0" tIns="0" rIns="0" bIns="0"/>
          <a:lstStyle>
            <a:lvl1pPr marL="0" indent="0">
              <a:buNone/>
              <a:defRPr sz="1900"/>
            </a:lvl1pPr>
          </a:lstStyle>
          <a:p>
            <a:pPr lvl="0"/>
            <a:r>
              <a:rPr lang="en-US" dirty="0"/>
              <a:t>About the Survey</a:t>
            </a:r>
          </a:p>
        </p:txBody>
      </p:sp>
      <p:sp>
        <p:nvSpPr>
          <p:cNvPr id="29" name="TextBox 28">
            <a:extLst>
              <a:ext uri="{FF2B5EF4-FFF2-40B4-BE49-F238E27FC236}">
                <a16:creationId xmlns:a16="http://schemas.microsoft.com/office/drawing/2014/main" id="{A3AB81B9-DEB7-2A8A-1E42-2472703B5605}"/>
              </a:ext>
            </a:extLst>
          </p:cNvPr>
          <p:cNvSpPr txBox="1"/>
          <p:nvPr userDrawn="1"/>
        </p:nvSpPr>
        <p:spPr>
          <a:xfrm>
            <a:off x="9857503" y="6550611"/>
            <a:ext cx="1959212" cy="169277"/>
          </a:xfrm>
          <a:prstGeom prst="rect">
            <a:avLst/>
          </a:prstGeom>
          <a:noFill/>
        </p:spPr>
        <p:txBody>
          <a:bodyPr wrap="square" lIns="0" tIns="0" rIns="0" bIns="0" rtlCol="0" anchor="ctr" anchorCtr="0">
            <a:spAutoFit/>
          </a:bodyPr>
          <a:lstStyle/>
          <a:p>
            <a:pPr algn="r"/>
            <a:r>
              <a:rPr lang="en-US" sz="1100" b="0" dirty="0">
                <a:solidFill>
                  <a:schemeClr val="bg1"/>
                </a:solidFill>
                <a:latin typeface="Arial" panose="020B0604020202020204" pitchFamily="34" charset="0"/>
                <a:cs typeface="Arial" panose="020B0604020202020204" pitchFamily="34" charset="0"/>
              </a:rPr>
              <a:t>1Q 2024   |   </a:t>
            </a:r>
            <a:fld id="{8858D6C9-A899-B24F-A0CC-8E788ECB99F2}" type="slidenum">
              <a:rPr lang="en-US" sz="1100" b="0" smtClean="0">
                <a:solidFill>
                  <a:schemeClr val="bg1"/>
                </a:solidFill>
                <a:latin typeface="Arial" panose="020B0604020202020204" pitchFamily="34" charset="0"/>
                <a:cs typeface="Arial" panose="020B0604020202020204" pitchFamily="34" charset="0"/>
              </a:rPr>
              <a:t>‹#›</a:t>
            </a:fld>
            <a:endParaRPr lang="en-US" sz="1100" b="0" dirty="0">
              <a:solidFill>
                <a:schemeClr val="bg1"/>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942D64B7-A3CA-B078-3EAA-D3E032A46BC0}"/>
              </a:ext>
            </a:extLst>
          </p:cNvPr>
          <p:cNvGrpSpPr/>
          <p:nvPr userDrawn="1"/>
        </p:nvGrpSpPr>
        <p:grpSpPr>
          <a:xfrm>
            <a:off x="375287" y="6546722"/>
            <a:ext cx="915633" cy="158004"/>
            <a:chOff x="375287" y="6546722"/>
            <a:chExt cx="915633" cy="158004"/>
          </a:xfrm>
        </p:grpSpPr>
        <p:sp>
          <p:nvSpPr>
            <p:cNvPr id="4" name="Triangle 3">
              <a:hlinkClick r:id="" action="ppaction://hlinkshowjump?jump=previousslide"/>
              <a:extLst>
                <a:ext uri="{FF2B5EF4-FFF2-40B4-BE49-F238E27FC236}">
                  <a16:creationId xmlns:a16="http://schemas.microsoft.com/office/drawing/2014/main" id="{1F423296-B943-F76B-B826-5F01573364C9}"/>
                </a:ext>
              </a:extLst>
            </p:cNvPr>
            <p:cNvSpPr/>
            <p:nvPr userDrawn="1"/>
          </p:nvSpPr>
          <p:spPr>
            <a:xfrm rot="16200000">
              <a:off x="372541" y="6549468"/>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riangle 8">
              <a:hlinkClick r:id="" action="ppaction://hlinkshowjump?jump=nextslide"/>
              <a:extLst>
                <a:ext uri="{FF2B5EF4-FFF2-40B4-BE49-F238E27FC236}">
                  <a16:creationId xmlns:a16="http://schemas.microsoft.com/office/drawing/2014/main" id="{174DE4F2-7937-31CE-8B6A-CAF3A0CEEF5C}"/>
                </a:ext>
              </a:extLst>
            </p:cNvPr>
            <p:cNvSpPr/>
            <p:nvPr userDrawn="1"/>
          </p:nvSpPr>
          <p:spPr>
            <a:xfrm rot="5400000">
              <a:off x="1135662" y="6549469"/>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1" name="Graphic 10">
              <a:hlinkClick r:id="rId15" action="ppaction://hlinksldjump"/>
              <a:extLst>
                <a:ext uri="{FF2B5EF4-FFF2-40B4-BE49-F238E27FC236}">
                  <a16:creationId xmlns:a16="http://schemas.microsoft.com/office/drawing/2014/main" id="{2E184969-8D16-C9EA-376B-99520C0F6AE1}"/>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718803" y="6555874"/>
              <a:ext cx="228600" cy="139700"/>
            </a:xfrm>
            <a:prstGeom prst="rect">
              <a:avLst/>
            </a:prstGeom>
          </p:spPr>
        </p:pic>
      </p:grpSp>
    </p:spTree>
    <p:extLst>
      <p:ext uri="{BB962C8B-B14F-4D97-AF65-F5344CB8AC3E}">
        <p14:creationId xmlns:p14="http://schemas.microsoft.com/office/powerpoint/2010/main" val="228233854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598818" y="2058526"/>
            <a:ext cx="3931652" cy="2740947"/>
          </a:xfrm>
          <a:prstGeom prst="rect">
            <a:avLst/>
          </a:prstGeom>
        </p:spPr>
        <p:txBody>
          <a:bodyPr lIns="0" tIns="0" rIns="0" bIns="0" anchor="ctr" anchorCtr="0"/>
          <a:lstStyle>
            <a:lvl1pPr algn="ctr">
              <a:defRPr sz="3500" b="1"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grpSp>
        <p:nvGrpSpPr>
          <p:cNvPr id="2" name="Group 1">
            <a:extLst>
              <a:ext uri="{FF2B5EF4-FFF2-40B4-BE49-F238E27FC236}">
                <a16:creationId xmlns:a16="http://schemas.microsoft.com/office/drawing/2014/main" id="{7E570CA5-F2E4-C07D-EA54-EEBAAAEBA9D6}"/>
              </a:ext>
            </a:extLst>
          </p:cNvPr>
          <p:cNvGrpSpPr/>
          <p:nvPr userDrawn="1"/>
        </p:nvGrpSpPr>
        <p:grpSpPr>
          <a:xfrm>
            <a:off x="375287" y="6546722"/>
            <a:ext cx="915633" cy="158004"/>
            <a:chOff x="375287" y="6546722"/>
            <a:chExt cx="915633" cy="158004"/>
          </a:xfrm>
        </p:grpSpPr>
        <p:sp>
          <p:nvSpPr>
            <p:cNvPr id="3" name="Triangle 2">
              <a:hlinkClick r:id="" action="ppaction://hlinkshowjump?jump=previousslide"/>
              <a:extLst>
                <a:ext uri="{FF2B5EF4-FFF2-40B4-BE49-F238E27FC236}">
                  <a16:creationId xmlns:a16="http://schemas.microsoft.com/office/drawing/2014/main" id="{1CA7D250-46D1-AF5E-529B-C48C4D90F6E5}"/>
                </a:ext>
              </a:extLst>
            </p:cNvPr>
            <p:cNvSpPr/>
            <p:nvPr userDrawn="1"/>
          </p:nvSpPr>
          <p:spPr>
            <a:xfrm rot="16200000">
              <a:off x="372541" y="6549468"/>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riangle 3">
              <a:hlinkClick r:id="" action="ppaction://hlinkshowjump?jump=nextslide"/>
              <a:extLst>
                <a:ext uri="{FF2B5EF4-FFF2-40B4-BE49-F238E27FC236}">
                  <a16:creationId xmlns:a16="http://schemas.microsoft.com/office/drawing/2014/main" id="{8D7D8216-2AE9-5988-ED09-49CA7EE5070C}"/>
                </a:ext>
              </a:extLst>
            </p:cNvPr>
            <p:cNvSpPr/>
            <p:nvPr userDrawn="1"/>
          </p:nvSpPr>
          <p:spPr>
            <a:xfrm rot="5400000">
              <a:off x="1135662" y="6549469"/>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8" name="Graphic 7">
              <a:hlinkClick r:id="rId3" action="ppaction://hlinksldjump"/>
              <a:extLst>
                <a:ext uri="{FF2B5EF4-FFF2-40B4-BE49-F238E27FC236}">
                  <a16:creationId xmlns:a16="http://schemas.microsoft.com/office/drawing/2014/main" id="{EDCED696-5D59-E3EB-A192-1F2E3B8111F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8803" y="6555874"/>
              <a:ext cx="228600" cy="139700"/>
            </a:xfrm>
            <a:prstGeom prst="rect">
              <a:avLst/>
            </a:prstGeom>
          </p:spPr>
        </p:pic>
      </p:grpSp>
    </p:spTree>
    <p:extLst>
      <p:ext uri="{BB962C8B-B14F-4D97-AF65-F5344CB8AC3E}">
        <p14:creationId xmlns:p14="http://schemas.microsoft.com/office/powerpoint/2010/main" val="81724021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Employment Outlooks">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2CE92AF-4735-7DBE-D40A-3D15DD2B5C98}"/>
              </a:ext>
            </a:extLst>
          </p:cNvPr>
          <p:cNvGrpSpPr/>
          <p:nvPr userDrawn="1"/>
        </p:nvGrpSpPr>
        <p:grpSpPr>
          <a:xfrm>
            <a:off x="0" y="6401810"/>
            <a:ext cx="12192000" cy="456190"/>
            <a:chOff x="0" y="6401810"/>
            <a:chExt cx="12192000" cy="456190"/>
          </a:xfrm>
        </p:grpSpPr>
        <p:sp>
          <p:nvSpPr>
            <p:cNvPr id="4" name="Rectangle 3">
              <a:extLst>
                <a:ext uri="{FF2B5EF4-FFF2-40B4-BE49-F238E27FC236}">
                  <a16:creationId xmlns:a16="http://schemas.microsoft.com/office/drawing/2014/main" id="{C8F927E9-5D2A-1EB2-C4CB-556B73737EF9}"/>
                </a:ext>
              </a:extLst>
            </p:cNvPr>
            <p:cNvSpPr/>
            <p:nvPr userDrawn="1"/>
          </p:nvSpPr>
          <p:spPr>
            <a:xfrm>
              <a:off x="0" y="6401810"/>
              <a:ext cx="12192000" cy="456190"/>
            </a:xfrm>
            <a:prstGeom prst="rect">
              <a:avLst/>
            </a:prstGeom>
            <a:solidFill>
              <a:srgbClr val="386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hlinkClick r:id="" action="ppaction://hlinkshowjump?jump=previousslide"/>
              <a:extLst>
                <a:ext uri="{FF2B5EF4-FFF2-40B4-BE49-F238E27FC236}">
                  <a16:creationId xmlns:a16="http://schemas.microsoft.com/office/drawing/2014/main" id="{33EE88D8-2749-2E97-DA71-C1B44CFEDFA0}"/>
                </a:ext>
              </a:extLst>
            </p:cNvPr>
            <p:cNvSpPr/>
            <p:nvPr userDrawn="1"/>
          </p:nvSpPr>
          <p:spPr>
            <a:xfrm rot="16200000">
              <a:off x="372541" y="6549468"/>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riangle 5">
              <a:hlinkClick r:id="" action="ppaction://hlinkshowjump?jump=nextslide"/>
              <a:extLst>
                <a:ext uri="{FF2B5EF4-FFF2-40B4-BE49-F238E27FC236}">
                  <a16:creationId xmlns:a16="http://schemas.microsoft.com/office/drawing/2014/main" id="{CCB2D298-A6B3-A8B8-8167-573100D5B091}"/>
                </a:ext>
              </a:extLst>
            </p:cNvPr>
            <p:cNvSpPr/>
            <p:nvPr userDrawn="1"/>
          </p:nvSpPr>
          <p:spPr>
            <a:xfrm rot="5400000">
              <a:off x="1135662" y="6549469"/>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D740BA2E-0B34-4D11-BA48-66A9CC0AD016}"/>
                </a:ext>
              </a:extLst>
            </p:cNvPr>
            <p:cNvGrpSpPr/>
            <p:nvPr userDrawn="1"/>
          </p:nvGrpSpPr>
          <p:grpSpPr>
            <a:xfrm>
              <a:off x="1581438" y="6498415"/>
              <a:ext cx="3974811" cy="273668"/>
              <a:chOff x="1581438" y="6498415"/>
              <a:chExt cx="3974811" cy="273668"/>
            </a:xfrm>
          </p:grpSpPr>
          <p:sp>
            <p:nvSpPr>
              <p:cNvPr id="12" name="TextBox 11">
                <a:extLst>
                  <a:ext uri="{FF2B5EF4-FFF2-40B4-BE49-F238E27FC236}">
                    <a16:creationId xmlns:a16="http://schemas.microsoft.com/office/drawing/2014/main" id="{F5604F8C-00D8-040B-32BD-094149796ECA}"/>
                  </a:ext>
                </a:extLst>
              </p:cNvPr>
              <p:cNvSpPr txBox="1"/>
              <p:nvPr userDrawn="1"/>
            </p:nvSpPr>
            <p:spPr>
              <a:xfrm>
                <a:off x="1901526" y="6546723"/>
                <a:ext cx="3654723" cy="169277"/>
              </a:xfrm>
              <a:prstGeom prst="rect">
                <a:avLst/>
              </a:prstGeom>
              <a:noFill/>
            </p:spPr>
            <p:txBody>
              <a:bodyPr wrap="square" lIns="0" tIns="0" rIns="0" bIns="0" rtlCol="0" anchor="ctr" anchorCtr="0">
                <a:spAutoFit/>
              </a:bodyPr>
              <a:lstStyle/>
              <a:p>
                <a:r>
                  <a:rPr lang="es-MX" sz="1100" b="1" noProof="0" dirty="0">
                    <a:solidFill>
                      <a:srgbClr val="78CAF1"/>
                    </a:solidFill>
                    <a:latin typeface="Arial" panose="020B0604020202020204" pitchFamily="34" charset="0"/>
                    <a:cs typeface="Arial" panose="020B0604020202020204" pitchFamily="34" charset="0"/>
                  </a:rPr>
                  <a:t>1Q | Expectativas</a:t>
                </a:r>
                <a:r>
                  <a:rPr lang="es-MX" sz="1100" b="1" baseline="0" noProof="0" dirty="0">
                    <a:solidFill>
                      <a:srgbClr val="78CAF1"/>
                    </a:solidFill>
                    <a:latin typeface="Arial" panose="020B0604020202020204" pitchFamily="34" charset="0"/>
                    <a:cs typeface="Arial" panose="020B0604020202020204" pitchFamily="34" charset="0"/>
                  </a:rPr>
                  <a:t> de Empleo</a:t>
                </a:r>
                <a:endParaRPr lang="es-MX" sz="1100" b="1" noProof="0" dirty="0">
                  <a:solidFill>
                    <a:srgbClr val="78CAF1"/>
                  </a:solidFill>
                  <a:latin typeface="Arial" panose="020B0604020202020204" pitchFamily="34" charset="0"/>
                  <a:cs typeface="Arial" panose="020B0604020202020204" pitchFamily="34" charset="0"/>
                </a:endParaRPr>
              </a:p>
            </p:txBody>
          </p:sp>
          <p:pic>
            <p:nvPicPr>
              <p:cNvPr id="16" name="Graphic 15">
                <a:extLst>
                  <a:ext uri="{FF2B5EF4-FFF2-40B4-BE49-F238E27FC236}">
                    <a16:creationId xmlns:a16="http://schemas.microsoft.com/office/drawing/2014/main" id="{322B9C23-3266-852D-D143-A3E6287382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81438" y="6498415"/>
                <a:ext cx="273668" cy="273668"/>
              </a:xfrm>
              <a:prstGeom prst="rect">
                <a:avLst/>
              </a:prstGeom>
            </p:spPr>
          </p:pic>
        </p:grpSp>
        <p:pic>
          <p:nvPicPr>
            <p:cNvPr id="18" name="Graphic 17">
              <a:hlinkClick r:id="rId4" action="ppaction://hlinksldjump"/>
              <a:extLst>
                <a:ext uri="{FF2B5EF4-FFF2-40B4-BE49-F238E27FC236}">
                  <a16:creationId xmlns:a16="http://schemas.microsoft.com/office/drawing/2014/main" id="{4B3C0610-A754-889E-A029-F337BCCF5A3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18803" y="6555874"/>
              <a:ext cx="228600" cy="139700"/>
            </a:xfrm>
            <a:prstGeom prst="rect">
              <a:avLst/>
            </a:prstGeom>
          </p:spPr>
        </p:pic>
      </p:grpSp>
      <p:sp>
        <p:nvSpPr>
          <p:cNvPr id="13" name="TextBox 12">
            <a:extLst>
              <a:ext uri="{FF2B5EF4-FFF2-40B4-BE49-F238E27FC236}">
                <a16:creationId xmlns:a16="http://schemas.microsoft.com/office/drawing/2014/main" id="{8B4091F7-B9A9-3C16-6A1F-A5308201F709}"/>
              </a:ext>
            </a:extLst>
          </p:cNvPr>
          <p:cNvSpPr txBox="1"/>
          <p:nvPr userDrawn="1"/>
        </p:nvSpPr>
        <p:spPr>
          <a:xfrm>
            <a:off x="9857503" y="6550611"/>
            <a:ext cx="1959212" cy="169277"/>
          </a:xfrm>
          <a:prstGeom prst="rect">
            <a:avLst/>
          </a:prstGeom>
          <a:noFill/>
        </p:spPr>
        <p:txBody>
          <a:bodyPr wrap="square" lIns="0" tIns="0" rIns="0" bIns="0" rtlCol="0" anchor="ctr" anchorCtr="0">
            <a:spAutoFit/>
          </a:bodyPr>
          <a:lstStyle/>
          <a:p>
            <a:pPr algn="r"/>
            <a:r>
              <a:rPr lang="en-US" sz="1100" b="0" dirty="0">
                <a:solidFill>
                  <a:schemeClr val="bg1"/>
                </a:solidFill>
                <a:latin typeface="Arial" panose="020B0604020202020204" pitchFamily="34" charset="0"/>
                <a:cs typeface="Arial" panose="020B0604020202020204" pitchFamily="34" charset="0"/>
              </a:rPr>
              <a:t>1Q 2024   |   </a:t>
            </a:r>
            <a:fld id="{5DBF94EE-DE06-5D4D-A93C-E3DE93C782BE}" type="slidenum">
              <a:rPr lang="en-US" sz="1100" b="0" smtClean="0">
                <a:solidFill>
                  <a:schemeClr val="bg1"/>
                </a:solidFill>
                <a:latin typeface="Arial" panose="020B0604020202020204" pitchFamily="34" charset="0"/>
                <a:cs typeface="Arial" panose="020B0604020202020204" pitchFamily="34" charset="0"/>
              </a:rPr>
              <a:t>‹#›</a:t>
            </a:fld>
            <a:endParaRPr lang="en-US" sz="1100" b="0" dirty="0">
              <a:solidFill>
                <a:schemeClr val="bg1"/>
              </a:solidFill>
              <a:latin typeface="Arial" panose="020B0604020202020204" pitchFamily="34" charset="0"/>
              <a:cs typeface="Arial" panose="020B0604020202020204" pitchFamily="34" charset="0"/>
            </a:endParaRPr>
          </a:p>
        </p:txBody>
      </p:sp>
      <p:sp>
        <p:nvSpPr>
          <p:cNvPr id="14" name="Title Placeholder 1">
            <a:extLst>
              <a:ext uri="{FF2B5EF4-FFF2-40B4-BE49-F238E27FC236}">
                <a16:creationId xmlns:a16="http://schemas.microsoft.com/office/drawing/2014/main" id="{792E7AF5-CA2F-1E16-85D1-D7FEDC3B92D1}"/>
              </a:ext>
            </a:extLst>
          </p:cNvPr>
          <p:cNvSpPr>
            <a:spLocks noGrp="1"/>
          </p:cNvSpPr>
          <p:nvPr userDrawn="1">
            <p:ph type="title" hasCustomPrompt="1"/>
          </p:nvPr>
        </p:nvSpPr>
        <p:spPr>
          <a:xfrm>
            <a:off x="1019175" y="942796"/>
            <a:ext cx="10153650" cy="456190"/>
          </a:xfrm>
          <a:prstGeom prst="rect">
            <a:avLst/>
          </a:prstGeom>
        </p:spPr>
        <p:txBody>
          <a:bodyPr vert="horz" lIns="0" tIns="0" rIns="0" bIns="0" rtlCol="0" anchor="t" anchorCtr="0">
            <a:noAutofit/>
          </a:bodyPr>
          <a:lstStyle>
            <a:lvl1pPr>
              <a:lnSpc>
                <a:spcPts val="3800"/>
              </a:lnSpc>
              <a:defRPr b="0">
                <a:solidFill>
                  <a:srgbClr val="3893CD"/>
                </a:solidFill>
              </a:defRPr>
            </a:lvl1pPr>
          </a:lstStyle>
          <a:p>
            <a:r>
              <a:rPr lang="en-US"/>
              <a:t>Click to Add Page Title</a:t>
            </a:r>
          </a:p>
        </p:txBody>
      </p:sp>
      <p:sp>
        <p:nvSpPr>
          <p:cNvPr id="2" name="Text Placeholder 2">
            <a:extLst>
              <a:ext uri="{FF2B5EF4-FFF2-40B4-BE49-F238E27FC236}">
                <a16:creationId xmlns:a16="http://schemas.microsoft.com/office/drawing/2014/main" id="{6FFC2425-8754-7266-C032-D4AA1F404992}"/>
              </a:ext>
            </a:extLst>
          </p:cNvPr>
          <p:cNvSpPr>
            <a:spLocks noGrp="1"/>
          </p:cNvSpPr>
          <p:nvPr userDrawn="1">
            <p:ph idx="1" hasCustomPrompt="1"/>
          </p:nvPr>
        </p:nvSpPr>
        <p:spPr>
          <a:xfrm>
            <a:off x="1019175" y="1564686"/>
            <a:ext cx="10153650" cy="3962535"/>
          </a:xfrm>
          <a:prstGeom prst="rect">
            <a:avLst/>
          </a:prstGeom>
        </p:spPr>
        <p:txBody>
          <a:bodyPr vert="horz" lIns="0" tIns="0" rIns="0" bIns="0" rtlCol="0" anchor="t" anchorCtr="0">
            <a:noAutofit/>
          </a:bodyPr>
          <a:lstStyle>
            <a:lvl1pPr marL="0" indent="0">
              <a:lnSpc>
                <a:spcPts val="2200"/>
              </a:lnSpc>
              <a:spcAft>
                <a:spcPts val="600"/>
              </a:spcAft>
              <a:buNone/>
              <a:defRPr sz="15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add page body copy.</a:t>
            </a:r>
          </a:p>
        </p:txBody>
      </p:sp>
    </p:spTree>
    <p:extLst>
      <p:ext uri="{BB962C8B-B14F-4D97-AF65-F5344CB8AC3E}">
        <p14:creationId xmlns:p14="http://schemas.microsoft.com/office/powerpoint/2010/main" val="3337280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Global Talent Shortages">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140BC55-F669-5F1B-199A-4BCB23F1923E}"/>
              </a:ext>
            </a:extLst>
          </p:cNvPr>
          <p:cNvGrpSpPr/>
          <p:nvPr userDrawn="1"/>
        </p:nvGrpSpPr>
        <p:grpSpPr>
          <a:xfrm>
            <a:off x="0" y="6401810"/>
            <a:ext cx="12192000" cy="456190"/>
            <a:chOff x="0" y="6401810"/>
            <a:chExt cx="12192000" cy="456190"/>
          </a:xfrm>
        </p:grpSpPr>
        <p:sp>
          <p:nvSpPr>
            <p:cNvPr id="7" name="Rectangle 6">
              <a:extLst>
                <a:ext uri="{FF2B5EF4-FFF2-40B4-BE49-F238E27FC236}">
                  <a16:creationId xmlns:a16="http://schemas.microsoft.com/office/drawing/2014/main" id="{3878CCFE-2BDA-061B-3CCC-171A6FD5EFAD}"/>
                </a:ext>
              </a:extLst>
            </p:cNvPr>
            <p:cNvSpPr/>
            <p:nvPr userDrawn="1"/>
          </p:nvSpPr>
          <p:spPr>
            <a:xfrm>
              <a:off x="0" y="6401810"/>
              <a:ext cx="12192000" cy="456190"/>
            </a:xfrm>
            <a:prstGeom prst="rect">
              <a:avLst/>
            </a:prstGeom>
            <a:solidFill>
              <a:srgbClr val="386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hlinkClick r:id="" action="ppaction://hlinkshowjump?jump=previousslide"/>
              <a:extLst>
                <a:ext uri="{FF2B5EF4-FFF2-40B4-BE49-F238E27FC236}">
                  <a16:creationId xmlns:a16="http://schemas.microsoft.com/office/drawing/2014/main" id="{EE7229F2-5C6B-7FE2-47B5-63786C6B5928}"/>
                </a:ext>
              </a:extLst>
            </p:cNvPr>
            <p:cNvSpPr/>
            <p:nvPr userDrawn="1"/>
          </p:nvSpPr>
          <p:spPr>
            <a:xfrm rot="16200000">
              <a:off x="372541" y="6549468"/>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riangle 8">
              <a:hlinkClick r:id="" action="ppaction://hlinkshowjump?jump=nextslide"/>
              <a:extLst>
                <a:ext uri="{FF2B5EF4-FFF2-40B4-BE49-F238E27FC236}">
                  <a16:creationId xmlns:a16="http://schemas.microsoft.com/office/drawing/2014/main" id="{9EA2D183-7AF3-7B16-65C6-16000908BDF0}"/>
                </a:ext>
              </a:extLst>
            </p:cNvPr>
            <p:cNvSpPr/>
            <p:nvPr userDrawn="1"/>
          </p:nvSpPr>
          <p:spPr>
            <a:xfrm rot="5400000">
              <a:off x="1135662" y="6549469"/>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9558723-3241-A66F-DCFC-593A6B8FC04A}"/>
                </a:ext>
              </a:extLst>
            </p:cNvPr>
            <p:cNvSpPr txBox="1"/>
            <p:nvPr userDrawn="1"/>
          </p:nvSpPr>
          <p:spPr>
            <a:xfrm>
              <a:off x="1901526" y="6546723"/>
              <a:ext cx="3654723" cy="169277"/>
            </a:xfrm>
            <a:prstGeom prst="rect">
              <a:avLst/>
            </a:prstGeom>
            <a:noFill/>
          </p:spPr>
          <p:txBody>
            <a:bodyPr wrap="square" lIns="0" tIns="0" rIns="0" bIns="0" rtlCol="0" anchor="ctr" anchorCtr="0">
              <a:spAutoFit/>
            </a:bodyPr>
            <a:lstStyle/>
            <a:p>
              <a:r>
                <a:rPr lang="es-MX" sz="1100" b="1" noProof="0" dirty="0">
                  <a:solidFill>
                    <a:srgbClr val="78CAF1"/>
                  </a:solidFill>
                  <a:latin typeface="Arial" panose="020B0604020202020204" pitchFamily="34" charset="0"/>
                  <a:cs typeface="Arial" panose="020B0604020202020204" pitchFamily="34" charset="0"/>
                </a:rPr>
                <a:t>Escasez</a:t>
              </a:r>
              <a:r>
                <a:rPr lang="es-MX" sz="1100" b="1" baseline="0" noProof="0" dirty="0">
                  <a:solidFill>
                    <a:srgbClr val="78CAF1"/>
                  </a:solidFill>
                  <a:latin typeface="Arial" panose="020B0604020202020204" pitchFamily="34" charset="0"/>
                  <a:cs typeface="Arial" panose="020B0604020202020204" pitchFamily="34" charset="0"/>
                </a:rPr>
                <a:t> de Talento</a:t>
              </a:r>
              <a:endParaRPr lang="es-MX" sz="1100" b="1" noProof="0" dirty="0">
                <a:solidFill>
                  <a:srgbClr val="78CAF1"/>
                </a:solidFill>
                <a:latin typeface="Arial" panose="020B0604020202020204" pitchFamily="34" charset="0"/>
                <a:cs typeface="Arial" panose="020B0604020202020204" pitchFamily="34" charset="0"/>
              </a:endParaRPr>
            </a:p>
          </p:txBody>
        </p:sp>
        <p:pic>
          <p:nvPicPr>
            <p:cNvPr id="15" name="Graphic 14">
              <a:extLst>
                <a:ext uri="{FF2B5EF4-FFF2-40B4-BE49-F238E27FC236}">
                  <a16:creationId xmlns:a16="http://schemas.microsoft.com/office/drawing/2014/main" id="{4FB1B37E-18C9-74BB-FD03-FFBC056FE14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578263" y="6488890"/>
              <a:ext cx="273668" cy="273668"/>
            </a:xfrm>
            <a:prstGeom prst="rect">
              <a:avLst/>
            </a:prstGeom>
          </p:spPr>
        </p:pic>
        <p:pic>
          <p:nvPicPr>
            <p:cNvPr id="17" name="Graphic 16">
              <a:hlinkClick r:id="rId4" action="ppaction://hlinksldjump"/>
              <a:extLst>
                <a:ext uri="{FF2B5EF4-FFF2-40B4-BE49-F238E27FC236}">
                  <a16:creationId xmlns:a16="http://schemas.microsoft.com/office/drawing/2014/main" id="{7819564D-3B03-0DA3-1D88-2ED0017C69F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18803" y="6555874"/>
              <a:ext cx="228600" cy="139700"/>
            </a:xfrm>
            <a:prstGeom prst="rect">
              <a:avLst/>
            </a:prstGeom>
          </p:spPr>
        </p:pic>
      </p:grpSp>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1019175" y="942796"/>
            <a:ext cx="10153650" cy="456190"/>
          </a:xfrm>
          <a:prstGeom prst="rect">
            <a:avLst/>
          </a:prstGeom>
        </p:spPr>
        <p:txBody>
          <a:bodyPr vert="horz" lIns="0" tIns="0" rIns="0" bIns="0" rtlCol="0" anchor="t" anchorCtr="0">
            <a:noAutofit/>
          </a:bodyPr>
          <a:lstStyle>
            <a:lvl1pPr>
              <a:lnSpc>
                <a:spcPts val="3800"/>
              </a:lnSpc>
              <a:defRPr b="0">
                <a:solidFill>
                  <a:srgbClr val="3893CD"/>
                </a:solidFill>
              </a:defRPr>
            </a:lvl1pPr>
          </a:lstStyle>
          <a:p>
            <a:r>
              <a:rPr lang="en-US"/>
              <a:t>Click to Add Page Title</a:t>
            </a:r>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1019175" y="1564686"/>
            <a:ext cx="10153650" cy="3962535"/>
          </a:xfrm>
          <a:prstGeom prst="rect">
            <a:avLst/>
          </a:prstGeom>
        </p:spPr>
        <p:txBody>
          <a:bodyPr vert="horz" lIns="0" tIns="0" rIns="0" bIns="0" rtlCol="0" anchor="t" anchorCtr="0">
            <a:noAutofit/>
          </a:bodyPr>
          <a:lstStyle>
            <a:lvl1pPr marL="0" indent="0">
              <a:lnSpc>
                <a:spcPts val="2200"/>
              </a:lnSpc>
              <a:spcAft>
                <a:spcPts val="600"/>
              </a:spcAft>
              <a:buNone/>
              <a:defRPr sz="15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add page body copy.</a:t>
            </a:r>
          </a:p>
        </p:txBody>
      </p:sp>
      <p:sp>
        <p:nvSpPr>
          <p:cNvPr id="11" name="TextBox 10">
            <a:extLst>
              <a:ext uri="{FF2B5EF4-FFF2-40B4-BE49-F238E27FC236}">
                <a16:creationId xmlns:a16="http://schemas.microsoft.com/office/drawing/2014/main" id="{04663200-2175-2525-081A-30ADB1042120}"/>
              </a:ext>
            </a:extLst>
          </p:cNvPr>
          <p:cNvSpPr txBox="1"/>
          <p:nvPr userDrawn="1"/>
        </p:nvSpPr>
        <p:spPr>
          <a:xfrm>
            <a:off x="9857503" y="6550611"/>
            <a:ext cx="1959212" cy="169277"/>
          </a:xfrm>
          <a:prstGeom prst="rect">
            <a:avLst/>
          </a:prstGeom>
          <a:noFill/>
        </p:spPr>
        <p:txBody>
          <a:bodyPr wrap="square" lIns="0" tIns="0" rIns="0" bIns="0" rtlCol="0" anchor="ctr" anchorCtr="0">
            <a:spAutoFit/>
          </a:bodyPr>
          <a:lstStyle/>
          <a:p>
            <a:pPr algn="r"/>
            <a:r>
              <a:rPr lang="en-US" sz="1100" b="0" dirty="0">
                <a:solidFill>
                  <a:schemeClr val="bg1"/>
                </a:solidFill>
                <a:latin typeface="Arial" panose="020B0604020202020204" pitchFamily="34" charset="0"/>
                <a:cs typeface="Arial" panose="020B0604020202020204" pitchFamily="34" charset="0"/>
              </a:rPr>
              <a:t>1Q 2024   |   </a:t>
            </a:r>
            <a:fld id="{8858D6C9-A899-B24F-A0CC-8E788ECB99F2}" type="slidenum">
              <a:rPr lang="en-US" sz="1100" b="0" smtClean="0">
                <a:solidFill>
                  <a:schemeClr val="bg1"/>
                </a:solidFill>
                <a:latin typeface="Arial" panose="020B0604020202020204" pitchFamily="34" charset="0"/>
                <a:cs typeface="Arial" panose="020B0604020202020204" pitchFamily="34" charset="0"/>
              </a:rPr>
              <a:t>‹#›</a:t>
            </a:fld>
            <a:endParaRPr lang="en-US" sz="110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5090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Workforce Trends Impacting the World of Work">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6960234-EE0B-5F43-75FC-2E7C27341E52}"/>
              </a:ext>
            </a:extLst>
          </p:cNvPr>
          <p:cNvGrpSpPr/>
          <p:nvPr userDrawn="1"/>
        </p:nvGrpSpPr>
        <p:grpSpPr>
          <a:xfrm>
            <a:off x="0" y="6401810"/>
            <a:ext cx="12192000" cy="456190"/>
            <a:chOff x="0" y="6401810"/>
            <a:chExt cx="12192000" cy="456190"/>
          </a:xfrm>
        </p:grpSpPr>
        <p:sp>
          <p:nvSpPr>
            <p:cNvPr id="4" name="Rectangle 3">
              <a:extLst>
                <a:ext uri="{FF2B5EF4-FFF2-40B4-BE49-F238E27FC236}">
                  <a16:creationId xmlns:a16="http://schemas.microsoft.com/office/drawing/2014/main" id="{C8F927E9-5D2A-1EB2-C4CB-556B73737EF9}"/>
                </a:ext>
              </a:extLst>
            </p:cNvPr>
            <p:cNvSpPr/>
            <p:nvPr userDrawn="1"/>
          </p:nvSpPr>
          <p:spPr>
            <a:xfrm>
              <a:off x="0" y="6401810"/>
              <a:ext cx="12192000" cy="456190"/>
            </a:xfrm>
            <a:prstGeom prst="rect">
              <a:avLst/>
            </a:prstGeom>
            <a:solidFill>
              <a:srgbClr val="386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hlinkClick r:id="" action="ppaction://hlinkshowjump?jump=previousslide"/>
              <a:extLst>
                <a:ext uri="{FF2B5EF4-FFF2-40B4-BE49-F238E27FC236}">
                  <a16:creationId xmlns:a16="http://schemas.microsoft.com/office/drawing/2014/main" id="{33EE88D8-2749-2E97-DA71-C1B44CFEDFA0}"/>
                </a:ext>
              </a:extLst>
            </p:cNvPr>
            <p:cNvSpPr/>
            <p:nvPr userDrawn="1"/>
          </p:nvSpPr>
          <p:spPr>
            <a:xfrm rot="16200000">
              <a:off x="372541" y="6549468"/>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riangle 5">
              <a:hlinkClick r:id="" action="ppaction://hlinkshowjump?jump=nextslide"/>
              <a:extLst>
                <a:ext uri="{FF2B5EF4-FFF2-40B4-BE49-F238E27FC236}">
                  <a16:creationId xmlns:a16="http://schemas.microsoft.com/office/drawing/2014/main" id="{CCB2D298-A6B3-A8B8-8167-573100D5B091}"/>
                </a:ext>
              </a:extLst>
            </p:cNvPr>
            <p:cNvSpPr/>
            <p:nvPr userDrawn="1"/>
          </p:nvSpPr>
          <p:spPr>
            <a:xfrm rot="5400000">
              <a:off x="1135662" y="6549469"/>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5604F8C-00D8-040B-32BD-094149796ECA}"/>
                </a:ext>
              </a:extLst>
            </p:cNvPr>
            <p:cNvSpPr txBox="1"/>
            <p:nvPr userDrawn="1"/>
          </p:nvSpPr>
          <p:spPr>
            <a:xfrm>
              <a:off x="1901526" y="6546723"/>
              <a:ext cx="3654723" cy="169277"/>
            </a:xfrm>
            <a:prstGeom prst="rect">
              <a:avLst/>
            </a:prstGeom>
            <a:noFill/>
          </p:spPr>
          <p:txBody>
            <a:bodyPr wrap="square" lIns="0" tIns="0" rIns="0" bIns="0" rtlCol="0" anchor="ctr" anchorCtr="0">
              <a:spAutoFit/>
            </a:bodyPr>
            <a:lstStyle/>
            <a:p>
              <a:r>
                <a:rPr lang="es-MX" sz="1100" b="1" dirty="0">
                  <a:solidFill>
                    <a:srgbClr val="78CAF1"/>
                  </a:solidFill>
                  <a:latin typeface="Arial" panose="020B0604020202020204" pitchFamily="34" charset="0"/>
                  <a:cs typeface="Arial" panose="020B0604020202020204" pitchFamily="34" charset="0"/>
                </a:rPr>
                <a:t>Tendencias Laborales</a:t>
              </a:r>
              <a:endParaRPr lang="en-US" sz="1100" b="1" dirty="0">
                <a:solidFill>
                  <a:srgbClr val="78CAF1"/>
                </a:solidFill>
                <a:latin typeface="Arial" panose="020B0604020202020204" pitchFamily="34" charset="0"/>
                <a:cs typeface="Arial" panose="020B0604020202020204" pitchFamily="34" charset="0"/>
              </a:endParaRPr>
            </a:p>
          </p:txBody>
        </p:sp>
        <p:pic>
          <p:nvPicPr>
            <p:cNvPr id="16" name="Graphic 15">
              <a:extLst>
                <a:ext uri="{FF2B5EF4-FFF2-40B4-BE49-F238E27FC236}">
                  <a16:creationId xmlns:a16="http://schemas.microsoft.com/office/drawing/2014/main" id="{322B9C23-3266-852D-D143-A3E6287382F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581438" y="6498415"/>
              <a:ext cx="273668" cy="273668"/>
            </a:xfrm>
            <a:prstGeom prst="rect">
              <a:avLst/>
            </a:prstGeom>
          </p:spPr>
        </p:pic>
        <p:pic>
          <p:nvPicPr>
            <p:cNvPr id="18" name="Graphic 17">
              <a:hlinkClick r:id="rId4" action="ppaction://hlinksldjump"/>
              <a:extLst>
                <a:ext uri="{FF2B5EF4-FFF2-40B4-BE49-F238E27FC236}">
                  <a16:creationId xmlns:a16="http://schemas.microsoft.com/office/drawing/2014/main" id="{4B3C0610-A754-889E-A029-F337BCCF5A3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18803" y="6555874"/>
              <a:ext cx="228600" cy="139700"/>
            </a:xfrm>
            <a:prstGeom prst="rect">
              <a:avLst/>
            </a:prstGeom>
          </p:spPr>
        </p:pic>
      </p:grpSp>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1019175" y="942796"/>
            <a:ext cx="10153650" cy="456190"/>
          </a:xfrm>
          <a:prstGeom prst="rect">
            <a:avLst/>
          </a:prstGeom>
        </p:spPr>
        <p:txBody>
          <a:bodyPr vert="horz" lIns="0" tIns="0" rIns="0" bIns="0" rtlCol="0" anchor="t" anchorCtr="0">
            <a:noAutofit/>
          </a:bodyPr>
          <a:lstStyle>
            <a:lvl1pPr>
              <a:lnSpc>
                <a:spcPts val="3800"/>
              </a:lnSpc>
              <a:defRPr b="0">
                <a:solidFill>
                  <a:srgbClr val="3893CD"/>
                </a:solidFill>
              </a:defRPr>
            </a:lvl1pPr>
          </a:lstStyle>
          <a:p>
            <a:r>
              <a:rPr lang="en-US"/>
              <a:t>Click to Add Page Title</a:t>
            </a:r>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1019175" y="1564686"/>
            <a:ext cx="10153650" cy="3962535"/>
          </a:xfrm>
          <a:prstGeom prst="rect">
            <a:avLst/>
          </a:prstGeom>
        </p:spPr>
        <p:txBody>
          <a:bodyPr vert="horz" lIns="0" tIns="0" rIns="0" bIns="0" rtlCol="0" anchor="t" anchorCtr="0">
            <a:noAutofit/>
          </a:bodyPr>
          <a:lstStyle>
            <a:lvl1pPr marL="0" indent="0">
              <a:lnSpc>
                <a:spcPts val="2200"/>
              </a:lnSpc>
              <a:spcAft>
                <a:spcPts val="600"/>
              </a:spcAft>
              <a:buNone/>
              <a:defRPr sz="15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Click  to add page body copy.</a:t>
            </a:r>
          </a:p>
        </p:txBody>
      </p:sp>
      <p:sp>
        <p:nvSpPr>
          <p:cNvPr id="13" name="TextBox 12">
            <a:extLst>
              <a:ext uri="{FF2B5EF4-FFF2-40B4-BE49-F238E27FC236}">
                <a16:creationId xmlns:a16="http://schemas.microsoft.com/office/drawing/2014/main" id="{8B4091F7-B9A9-3C16-6A1F-A5308201F709}"/>
              </a:ext>
            </a:extLst>
          </p:cNvPr>
          <p:cNvSpPr txBox="1"/>
          <p:nvPr userDrawn="1"/>
        </p:nvSpPr>
        <p:spPr>
          <a:xfrm>
            <a:off x="9857503" y="6550611"/>
            <a:ext cx="1959212" cy="169277"/>
          </a:xfrm>
          <a:prstGeom prst="rect">
            <a:avLst/>
          </a:prstGeom>
          <a:noFill/>
        </p:spPr>
        <p:txBody>
          <a:bodyPr wrap="square" lIns="0" tIns="0" rIns="0" bIns="0" rtlCol="0" anchor="ctr" anchorCtr="0">
            <a:spAutoFit/>
          </a:bodyPr>
          <a:lstStyle/>
          <a:p>
            <a:pPr algn="r"/>
            <a:r>
              <a:rPr lang="en-US" sz="1100" b="0" dirty="0">
                <a:solidFill>
                  <a:schemeClr val="bg1"/>
                </a:solidFill>
                <a:latin typeface="Arial" panose="020B0604020202020204" pitchFamily="34" charset="0"/>
                <a:cs typeface="Arial" panose="020B0604020202020204" pitchFamily="34" charset="0"/>
              </a:rPr>
              <a:t>1Q 2024   |   </a:t>
            </a:r>
            <a:fld id="{8858D6C9-A899-B24F-A0CC-8E788ECB99F2}" type="slidenum">
              <a:rPr lang="en-US" sz="1100" b="0" smtClean="0">
                <a:solidFill>
                  <a:schemeClr val="bg1"/>
                </a:solidFill>
                <a:latin typeface="Arial" panose="020B0604020202020204" pitchFamily="34" charset="0"/>
                <a:cs typeface="Arial" panose="020B0604020202020204" pitchFamily="34" charset="0"/>
              </a:rPr>
              <a:t>‹#›</a:t>
            </a:fld>
            <a:endParaRPr lang="en-US" sz="110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5342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How Today's Trends are Impacting Jobs">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323BFB1-5EDD-3F4E-334E-7A030C84A426}"/>
              </a:ext>
            </a:extLst>
          </p:cNvPr>
          <p:cNvGrpSpPr/>
          <p:nvPr userDrawn="1"/>
        </p:nvGrpSpPr>
        <p:grpSpPr>
          <a:xfrm>
            <a:off x="0" y="6401810"/>
            <a:ext cx="12192000" cy="456190"/>
            <a:chOff x="0" y="6401810"/>
            <a:chExt cx="12192000" cy="456190"/>
          </a:xfrm>
        </p:grpSpPr>
        <p:sp>
          <p:nvSpPr>
            <p:cNvPr id="4" name="Rectangle 3">
              <a:extLst>
                <a:ext uri="{FF2B5EF4-FFF2-40B4-BE49-F238E27FC236}">
                  <a16:creationId xmlns:a16="http://schemas.microsoft.com/office/drawing/2014/main" id="{C8F927E9-5D2A-1EB2-C4CB-556B73737EF9}"/>
                </a:ext>
              </a:extLst>
            </p:cNvPr>
            <p:cNvSpPr/>
            <p:nvPr userDrawn="1"/>
          </p:nvSpPr>
          <p:spPr>
            <a:xfrm>
              <a:off x="0" y="6401810"/>
              <a:ext cx="12192000" cy="456190"/>
            </a:xfrm>
            <a:prstGeom prst="rect">
              <a:avLst/>
            </a:prstGeom>
            <a:solidFill>
              <a:srgbClr val="386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hlinkClick r:id="" action="ppaction://hlinkshowjump?jump=previousslide"/>
              <a:extLst>
                <a:ext uri="{FF2B5EF4-FFF2-40B4-BE49-F238E27FC236}">
                  <a16:creationId xmlns:a16="http://schemas.microsoft.com/office/drawing/2014/main" id="{33EE88D8-2749-2E97-DA71-C1B44CFEDFA0}"/>
                </a:ext>
              </a:extLst>
            </p:cNvPr>
            <p:cNvSpPr/>
            <p:nvPr userDrawn="1"/>
          </p:nvSpPr>
          <p:spPr>
            <a:xfrm rot="16200000">
              <a:off x="372541" y="6549468"/>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riangle 5">
              <a:hlinkClick r:id="" action="ppaction://hlinkshowjump?jump=nextslide"/>
              <a:extLst>
                <a:ext uri="{FF2B5EF4-FFF2-40B4-BE49-F238E27FC236}">
                  <a16:creationId xmlns:a16="http://schemas.microsoft.com/office/drawing/2014/main" id="{CCB2D298-A6B3-A8B8-8167-573100D5B091}"/>
                </a:ext>
              </a:extLst>
            </p:cNvPr>
            <p:cNvSpPr/>
            <p:nvPr userDrawn="1"/>
          </p:nvSpPr>
          <p:spPr>
            <a:xfrm rot="5400000">
              <a:off x="1135662" y="6549469"/>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5604F8C-00D8-040B-32BD-094149796ECA}"/>
                </a:ext>
              </a:extLst>
            </p:cNvPr>
            <p:cNvSpPr txBox="1"/>
            <p:nvPr userDrawn="1"/>
          </p:nvSpPr>
          <p:spPr>
            <a:xfrm>
              <a:off x="1901526" y="6546723"/>
              <a:ext cx="3654723" cy="169277"/>
            </a:xfrm>
            <a:prstGeom prst="rect">
              <a:avLst/>
            </a:prstGeom>
            <a:noFill/>
          </p:spPr>
          <p:txBody>
            <a:bodyPr wrap="square" lIns="0" tIns="0" rIns="0" bIns="0" rtlCol="0" anchor="ctr" anchorCtr="0">
              <a:spAutoFit/>
            </a:bodyPr>
            <a:lstStyle/>
            <a:p>
              <a:r>
                <a:rPr lang="es-MX" sz="1100" b="1" noProof="0" dirty="0">
                  <a:solidFill>
                    <a:srgbClr val="78CAF1"/>
                  </a:solidFill>
                  <a:latin typeface="Arial" panose="020B0604020202020204" pitchFamily="34" charset="0"/>
                  <a:cs typeface="Arial" panose="020B0604020202020204" pitchFamily="34" charset="0"/>
                </a:rPr>
                <a:t>Expectativa</a:t>
              </a:r>
              <a:r>
                <a:rPr lang="es-MX" sz="1100" b="1" baseline="0" noProof="0" dirty="0">
                  <a:solidFill>
                    <a:srgbClr val="78CAF1"/>
                  </a:solidFill>
                  <a:latin typeface="Arial" panose="020B0604020202020204" pitchFamily="34" charset="0"/>
                  <a:cs typeface="Arial" panose="020B0604020202020204" pitchFamily="34" charset="0"/>
                </a:rPr>
                <a:t>s por Sector</a:t>
              </a:r>
              <a:endParaRPr lang="es-MX" sz="1100" b="1" noProof="0" dirty="0">
                <a:solidFill>
                  <a:srgbClr val="78CAF1"/>
                </a:solidFill>
                <a:latin typeface="Arial" panose="020B0604020202020204" pitchFamily="34" charset="0"/>
                <a:cs typeface="Arial" panose="020B0604020202020204" pitchFamily="34" charset="0"/>
              </a:endParaRPr>
            </a:p>
          </p:txBody>
        </p:sp>
        <p:pic>
          <p:nvPicPr>
            <p:cNvPr id="16" name="Graphic 15">
              <a:extLst>
                <a:ext uri="{FF2B5EF4-FFF2-40B4-BE49-F238E27FC236}">
                  <a16:creationId xmlns:a16="http://schemas.microsoft.com/office/drawing/2014/main" id="{322B9C23-3266-852D-D143-A3E6287382F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575088" y="6498415"/>
              <a:ext cx="273668" cy="273668"/>
            </a:xfrm>
            <a:prstGeom prst="rect">
              <a:avLst/>
            </a:prstGeom>
          </p:spPr>
        </p:pic>
        <p:pic>
          <p:nvPicPr>
            <p:cNvPr id="18" name="Graphic 17">
              <a:hlinkClick r:id="rId4" action="ppaction://hlinksldjump"/>
              <a:extLst>
                <a:ext uri="{FF2B5EF4-FFF2-40B4-BE49-F238E27FC236}">
                  <a16:creationId xmlns:a16="http://schemas.microsoft.com/office/drawing/2014/main" id="{4B3C0610-A754-889E-A029-F337BCCF5A3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18803" y="6555874"/>
              <a:ext cx="228600" cy="139700"/>
            </a:xfrm>
            <a:prstGeom prst="rect">
              <a:avLst/>
            </a:prstGeom>
          </p:spPr>
        </p:pic>
      </p:grpSp>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1019175" y="942796"/>
            <a:ext cx="10153650" cy="456190"/>
          </a:xfrm>
          <a:prstGeom prst="rect">
            <a:avLst/>
          </a:prstGeom>
        </p:spPr>
        <p:txBody>
          <a:bodyPr vert="horz" lIns="0" tIns="0" rIns="0" bIns="0" rtlCol="0" anchor="t" anchorCtr="0">
            <a:noAutofit/>
          </a:bodyPr>
          <a:lstStyle>
            <a:lvl1pPr>
              <a:lnSpc>
                <a:spcPts val="3800"/>
              </a:lnSpc>
              <a:defRPr b="0">
                <a:solidFill>
                  <a:srgbClr val="3893CD"/>
                </a:solidFill>
              </a:defRPr>
            </a:lvl1pPr>
          </a:lstStyle>
          <a:p>
            <a:r>
              <a:rPr lang="en-US"/>
              <a:t>Click to Add Page Title</a:t>
            </a:r>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1019175" y="1564686"/>
            <a:ext cx="10153650" cy="3962535"/>
          </a:xfrm>
          <a:prstGeom prst="rect">
            <a:avLst/>
          </a:prstGeom>
        </p:spPr>
        <p:txBody>
          <a:bodyPr vert="horz" lIns="0" tIns="0" rIns="0" bIns="0" rtlCol="0" anchor="t" anchorCtr="0">
            <a:noAutofit/>
          </a:bodyPr>
          <a:lstStyle>
            <a:lvl1pPr marL="0" indent="0">
              <a:lnSpc>
                <a:spcPts val="2200"/>
              </a:lnSpc>
              <a:spcAft>
                <a:spcPts val="600"/>
              </a:spcAft>
              <a:buNone/>
              <a:defRPr sz="15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Click  to add page body copy.</a:t>
            </a:r>
          </a:p>
        </p:txBody>
      </p:sp>
      <p:sp>
        <p:nvSpPr>
          <p:cNvPr id="13" name="TextBox 12">
            <a:extLst>
              <a:ext uri="{FF2B5EF4-FFF2-40B4-BE49-F238E27FC236}">
                <a16:creationId xmlns:a16="http://schemas.microsoft.com/office/drawing/2014/main" id="{8B4091F7-B9A9-3C16-6A1F-A5308201F709}"/>
              </a:ext>
            </a:extLst>
          </p:cNvPr>
          <p:cNvSpPr txBox="1"/>
          <p:nvPr userDrawn="1"/>
        </p:nvSpPr>
        <p:spPr>
          <a:xfrm>
            <a:off x="9857503" y="6550611"/>
            <a:ext cx="1959212" cy="169277"/>
          </a:xfrm>
          <a:prstGeom prst="rect">
            <a:avLst/>
          </a:prstGeom>
          <a:noFill/>
        </p:spPr>
        <p:txBody>
          <a:bodyPr wrap="square" lIns="0" tIns="0" rIns="0" bIns="0" rtlCol="0" anchor="ctr" anchorCtr="0">
            <a:spAutoFit/>
          </a:bodyPr>
          <a:lstStyle/>
          <a:p>
            <a:pPr algn="r"/>
            <a:r>
              <a:rPr lang="en-US" sz="1100" b="0" dirty="0">
                <a:solidFill>
                  <a:schemeClr val="bg1"/>
                </a:solidFill>
                <a:latin typeface="Arial" panose="020B0604020202020204" pitchFamily="34" charset="0"/>
                <a:cs typeface="Arial" panose="020B0604020202020204" pitchFamily="34" charset="0"/>
              </a:rPr>
              <a:t>1Q 2024   |   </a:t>
            </a:r>
            <a:fld id="{8858D6C9-A899-B24F-A0CC-8E788ECB99F2}" type="slidenum">
              <a:rPr lang="en-US" sz="1100" b="0" smtClean="0">
                <a:solidFill>
                  <a:schemeClr val="bg1"/>
                </a:solidFill>
                <a:latin typeface="Arial" panose="020B0604020202020204" pitchFamily="34" charset="0"/>
                <a:cs typeface="Arial" panose="020B0604020202020204" pitchFamily="34" charset="0"/>
              </a:rPr>
              <a:t>‹#›</a:t>
            </a:fld>
            <a:endParaRPr lang="en-US" sz="110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9746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About the Survey">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2684387-D096-04AE-4B45-41F60FD35CBD}"/>
              </a:ext>
            </a:extLst>
          </p:cNvPr>
          <p:cNvGrpSpPr/>
          <p:nvPr userDrawn="1"/>
        </p:nvGrpSpPr>
        <p:grpSpPr>
          <a:xfrm>
            <a:off x="0" y="6402028"/>
            <a:ext cx="12192000" cy="456190"/>
            <a:chOff x="0" y="6402028"/>
            <a:chExt cx="12192000" cy="456190"/>
          </a:xfrm>
        </p:grpSpPr>
        <p:sp>
          <p:nvSpPr>
            <p:cNvPr id="4" name="Rectangle 3">
              <a:extLst>
                <a:ext uri="{FF2B5EF4-FFF2-40B4-BE49-F238E27FC236}">
                  <a16:creationId xmlns:a16="http://schemas.microsoft.com/office/drawing/2014/main" id="{C8F927E9-5D2A-1EB2-C4CB-556B73737EF9}"/>
                </a:ext>
              </a:extLst>
            </p:cNvPr>
            <p:cNvSpPr/>
            <p:nvPr userDrawn="1"/>
          </p:nvSpPr>
          <p:spPr>
            <a:xfrm>
              <a:off x="0" y="6402028"/>
              <a:ext cx="12192000" cy="456190"/>
            </a:xfrm>
            <a:prstGeom prst="rect">
              <a:avLst/>
            </a:prstGeom>
            <a:solidFill>
              <a:srgbClr val="386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hlinkClick r:id="" action="ppaction://hlinkshowjump?jump=previousslide"/>
              <a:extLst>
                <a:ext uri="{FF2B5EF4-FFF2-40B4-BE49-F238E27FC236}">
                  <a16:creationId xmlns:a16="http://schemas.microsoft.com/office/drawing/2014/main" id="{33EE88D8-2749-2E97-DA71-C1B44CFEDFA0}"/>
                </a:ext>
              </a:extLst>
            </p:cNvPr>
            <p:cNvSpPr/>
            <p:nvPr userDrawn="1"/>
          </p:nvSpPr>
          <p:spPr>
            <a:xfrm rot="16200000">
              <a:off x="372541" y="6549686"/>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riangle 5">
              <a:hlinkClick r:id="" action="ppaction://hlinkshowjump?jump=nextslide"/>
              <a:extLst>
                <a:ext uri="{FF2B5EF4-FFF2-40B4-BE49-F238E27FC236}">
                  <a16:creationId xmlns:a16="http://schemas.microsoft.com/office/drawing/2014/main" id="{CCB2D298-A6B3-A8B8-8167-573100D5B091}"/>
                </a:ext>
              </a:extLst>
            </p:cNvPr>
            <p:cNvSpPr/>
            <p:nvPr userDrawn="1"/>
          </p:nvSpPr>
          <p:spPr>
            <a:xfrm rot="5400000">
              <a:off x="1135662" y="6549687"/>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5604F8C-00D8-040B-32BD-094149796ECA}"/>
                </a:ext>
              </a:extLst>
            </p:cNvPr>
            <p:cNvSpPr txBox="1"/>
            <p:nvPr userDrawn="1"/>
          </p:nvSpPr>
          <p:spPr>
            <a:xfrm>
              <a:off x="1901526" y="6546941"/>
              <a:ext cx="3654723" cy="169277"/>
            </a:xfrm>
            <a:prstGeom prst="rect">
              <a:avLst/>
            </a:prstGeom>
            <a:noFill/>
          </p:spPr>
          <p:txBody>
            <a:bodyPr wrap="square" lIns="0" tIns="0" rIns="0" bIns="0" rtlCol="0" anchor="ctr" anchorCtr="0">
              <a:spAutoFit/>
            </a:bodyPr>
            <a:lstStyle/>
            <a:p>
              <a:r>
                <a:rPr lang="es-MX" sz="1100" b="1" noProof="0" dirty="0">
                  <a:solidFill>
                    <a:srgbClr val="78CAF1"/>
                  </a:solidFill>
                  <a:latin typeface="Arial" panose="020B0604020202020204" pitchFamily="34" charset="0"/>
                  <a:cs typeface="Arial" panose="020B0604020202020204" pitchFamily="34" charset="0"/>
                </a:rPr>
                <a:t>Acerca de la Encuesta</a:t>
              </a:r>
            </a:p>
          </p:txBody>
        </p:sp>
        <p:pic>
          <p:nvPicPr>
            <p:cNvPr id="16" name="Graphic 15">
              <a:extLst>
                <a:ext uri="{FF2B5EF4-FFF2-40B4-BE49-F238E27FC236}">
                  <a16:creationId xmlns:a16="http://schemas.microsoft.com/office/drawing/2014/main" id="{322B9C23-3266-852D-D143-A3E6287382F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581438" y="6498633"/>
              <a:ext cx="273668" cy="273668"/>
            </a:xfrm>
            <a:prstGeom prst="rect">
              <a:avLst/>
            </a:prstGeom>
          </p:spPr>
        </p:pic>
        <p:pic>
          <p:nvPicPr>
            <p:cNvPr id="18" name="Graphic 17">
              <a:hlinkClick r:id="rId4" action="ppaction://hlinksldjump"/>
              <a:extLst>
                <a:ext uri="{FF2B5EF4-FFF2-40B4-BE49-F238E27FC236}">
                  <a16:creationId xmlns:a16="http://schemas.microsoft.com/office/drawing/2014/main" id="{4B3C0610-A754-889E-A029-F337BCCF5A3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18803" y="6556092"/>
              <a:ext cx="228600" cy="139700"/>
            </a:xfrm>
            <a:prstGeom prst="rect">
              <a:avLst/>
            </a:prstGeom>
          </p:spPr>
        </p:pic>
      </p:grpSp>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1019175" y="942796"/>
            <a:ext cx="10153650" cy="456190"/>
          </a:xfrm>
          <a:prstGeom prst="rect">
            <a:avLst/>
          </a:prstGeom>
        </p:spPr>
        <p:txBody>
          <a:bodyPr vert="horz" lIns="0" tIns="0" rIns="0" bIns="0" rtlCol="0" anchor="t" anchorCtr="0">
            <a:noAutofit/>
          </a:bodyPr>
          <a:lstStyle>
            <a:lvl1pPr>
              <a:lnSpc>
                <a:spcPts val="3800"/>
              </a:lnSpc>
              <a:defRPr b="0">
                <a:solidFill>
                  <a:srgbClr val="3893CD"/>
                </a:solidFill>
              </a:defRPr>
            </a:lvl1pPr>
          </a:lstStyle>
          <a:p>
            <a:r>
              <a:rPr lang="en-US"/>
              <a:t>Click to Add Page Title</a:t>
            </a:r>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1019175" y="1564686"/>
            <a:ext cx="10153650" cy="3962535"/>
          </a:xfrm>
          <a:prstGeom prst="rect">
            <a:avLst/>
          </a:prstGeom>
        </p:spPr>
        <p:txBody>
          <a:bodyPr vert="horz" lIns="0" tIns="0" rIns="0" bIns="0" rtlCol="0" anchor="t" anchorCtr="0">
            <a:noAutofit/>
          </a:bodyPr>
          <a:lstStyle>
            <a:lvl1pPr marL="0" indent="0">
              <a:lnSpc>
                <a:spcPts val="2200"/>
              </a:lnSpc>
              <a:spcAft>
                <a:spcPts val="600"/>
              </a:spcAft>
              <a:buNone/>
              <a:defRPr sz="15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add page body copy.</a:t>
            </a:r>
          </a:p>
        </p:txBody>
      </p:sp>
      <p:sp>
        <p:nvSpPr>
          <p:cNvPr id="13" name="TextBox 12">
            <a:extLst>
              <a:ext uri="{FF2B5EF4-FFF2-40B4-BE49-F238E27FC236}">
                <a16:creationId xmlns:a16="http://schemas.microsoft.com/office/drawing/2014/main" id="{8B4091F7-B9A9-3C16-6A1F-A5308201F709}"/>
              </a:ext>
            </a:extLst>
          </p:cNvPr>
          <p:cNvSpPr txBox="1"/>
          <p:nvPr userDrawn="1"/>
        </p:nvSpPr>
        <p:spPr>
          <a:xfrm>
            <a:off x="9857503" y="6550829"/>
            <a:ext cx="1959212" cy="169277"/>
          </a:xfrm>
          <a:prstGeom prst="rect">
            <a:avLst/>
          </a:prstGeom>
          <a:noFill/>
        </p:spPr>
        <p:txBody>
          <a:bodyPr wrap="square" lIns="0" tIns="0" rIns="0" bIns="0" rtlCol="0" anchor="ctr" anchorCtr="0">
            <a:spAutoFit/>
          </a:bodyPr>
          <a:lstStyle/>
          <a:p>
            <a:pPr algn="r"/>
            <a:r>
              <a:rPr lang="en-US" sz="1100" b="0" dirty="0">
                <a:solidFill>
                  <a:schemeClr val="bg1"/>
                </a:solidFill>
                <a:latin typeface="Arial" panose="020B0604020202020204" pitchFamily="34" charset="0"/>
                <a:cs typeface="Arial" panose="020B0604020202020204" pitchFamily="34" charset="0"/>
              </a:rPr>
              <a:t>1Q 2024   |   </a:t>
            </a:r>
            <a:fld id="{8858D6C9-A899-B24F-A0CC-8E788ECB99F2}" type="slidenum">
              <a:rPr lang="en-US" sz="1100" b="0" smtClean="0">
                <a:solidFill>
                  <a:schemeClr val="bg1"/>
                </a:solidFill>
                <a:latin typeface="Arial" panose="020B0604020202020204" pitchFamily="34" charset="0"/>
                <a:cs typeface="Arial" panose="020B0604020202020204" pitchFamily="34" charset="0"/>
              </a:rPr>
              <a:t>‹#›</a:t>
            </a:fld>
            <a:endParaRPr lang="en-US" sz="110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5222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ack 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726035" y="805543"/>
            <a:ext cx="10739930" cy="5246914"/>
          </a:xfrm>
          <a:prstGeom prst="rect">
            <a:avLst/>
          </a:prstGeom>
        </p:spPr>
        <p:txBody>
          <a:bodyPr anchor="ctr" anchorCtr="0"/>
          <a:lstStyle>
            <a:lvl1pPr marL="0" indent="0" algn="ctr">
              <a:lnSpc>
                <a:spcPct val="100000"/>
              </a:lnSpc>
              <a:spcAft>
                <a:spcPts val="2600"/>
              </a:spcAft>
              <a:buNone/>
              <a:defRPr lang="en-GB" sz="3000" b="1" kern="1200" spc="-20" baseline="0" dirty="0">
                <a:solidFill>
                  <a:schemeClr val="tx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tx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Headline.</a:t>
            </a:r>
          </a:p>
        </p:txBody>
      </p:sp>
      <p:grpSp>
        <p:nvGrpSpPr>
          <p:cNvPr id="3" name="Group 2">
            <a:extLst>
              <a:ext uri="{FF2B5EF4-FFF2-40B4-BE49-F238E27FC236}">
                <a16:creationId xmlns:a16="http://schemas.microsoft.com/office/drawing/2014/main" id="{D8AB8347-5022-5B5A-60A7-9F62C553E44B}"/>
              </a:ext>
            </a:extLst>
          </p:cNvPr>
          <p:cNvGrpSpPr/>
          <p:nvPr userDrawn="1"/>
        </p:nvGrpSpPr>
        <p:grpSpPr>
          <a:xfrm>
            <a:off x="375287" y="6546722"/>
            <a:ext cx="572116" cy="158003"/>
            <a:chOff x="375287" y="6546722"/>
            <a:chExt cx="572116" cy="158003"/>
          </a:xfrm>
        </p:grpSpPr>
        <p:sp>
          <p:nvSpPr>
            <p:cNvPr id="4" name="Triangle 3">
              <a:hlinkClick r:id="" action="ppaction://hlinkshowjump?jump=previousslide"/>
              <a:extLst>
                <a:ext uri="{FF2B5EF4-FFF2-40B4-BE49-F238E27FC236}">
                  <a16:creationId xmlns:a16="http://schemas.microsoft.com/office/drawing/2014/main" id="{D156DA7E-1DEE-B80C-1599-997DACF4E8AC}"/>
                </a:ext>
              </a:extLst>
            </p:cNvPr>
            <p:cNvSpPr/>
            <p:nvPr userDrawn="1"/>
          </p:nvSpPr>
          <p:spPr>
            <a:xfrm rot="16200000">
              <a:off x="372541" y="6549468"/>
              <a:ext cx="158003" cy="152512"/>
            </a:xfrm>
            <a:prstGeom prst="triangle">
              <a:avLst/>
            </a:prstGeom>
            <a:solidFill>
              <a:schemeClr val="tx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9" name="Graphic 8">
              <a:hlinkClick r:id="rId3" action="ppaction://hlinksldjump"/>
              <a:extLst>
                <a:ext uri="{FF2B5EF4-FFF2-40B4-BE49-F238E27FC236}">
                  <a16:creationId xmlns:a16="http://schemas.microsoft.com/office/drawing/2014/main" id="{6D37C45C-31A1-4B66-8E34-F2E8C89101A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8803" y="6555874"/>
              <a:ext cx="228600" cy="139700"/>
            </a:xfrm>
            <a:prstGeom prst="rect">
              <a:avLst/>
            </a:prstGeom>
          </p:spPr>
        </p:pic>
      </p:grpSp>
    </p:spTree>
    <p:extLst>
      <p:ext uri="{BB962C8B-B14F-4D97-AF65-F5344CB8AC3E}">
        <p14:creationId xmlns:p14="http://schemas.microsoft.com/office/powerpoint/2010/main" val="270178305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1019175" y="942796"/>
            <a:ext cx="10153650" cy="456190"/>
          </a:xfrm>
          <a:prstGeom prst="rect">
            <a:avLst/>
          </a:prstGeom>
        </p:spPr>
        <p:txBody>
          <a:bodyPr vert="horz" lIns="0" tIns="0" rIns="0" bIns="0" rtlCol="0" anchor="t" anchorCtr="0">
            <a:noAutofit/>
          </a:bodyPr>
          <a:lstStyle>
            <a:lvl1pPr>
              <a:lnSpc>
                <a:spcPts val="3800"/>
              </a:lnSpc>
              <a:defRPr b="0">
                <a:solidFill>
                  <a:srgbClr val="3893CD"/>
                </a:solidFill>
              </a:defRPr>
            </a:lvl1pPr>
          </a:lstStyle>
          <a:p>
            <a:r>
              <a:rPr lang="en-US"/>
              <a:t>Click to Add Page Title</a:t>
            </a:r>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1019175" y="1564686"/>
            <a:ext cx="10153650" cy="3962535"/>
          </a:xfrm>
          <a:prstGeom prst="rect">
            <a:avLst/>
          </a:prstGeom>
        </p:spPr>
        <p:txBody>
          <a:bodyPr vert="horz" lIns="0" tIns="0" rIns="0" bIns="0" rtlCol="0" anchor="t" anchorCtr="0">
            <a:noAutofit/>
          </a:bodyPr>
          <a:lstStyle>
            <a:lvl1pPr marL="0" indent="0">
              <a:lnSpc>
                <a:spcPts val="2200"/>
              </a:lnSpc>
              <a:spcAft>
                <a:spcPts val="600"/>
              </a:spcAft>
              <a:buNone/>
              <a:defRPr sz="15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add page body copy.</a:t>
            </a:r>
          </a:p>
        </p:txBody>
      </p:sp>
      <p:grpSp>
        <p:nvGrpSpPr>
          <p:cNvPr id="8" name="Group 7">
            <a:extLst>
              <a:ext uri="{FF2B5EF4-FFF2-40B4-BE49-F238E27FC236}">
                <a16:creationId xmlns:a16="http://schemas.microsoft.com/office/drawing/2014/main" id="{9FDEF118-8FF8-A3FE-3700-1712A2D4E1E1}"/>
              </a:ext>
            </a:extLst>
          </p:cNvPr>
          <p:cNvGrpSpPr/>
          <p:nvPr userDrawn="1"/>
        </p:nvGrpSpPr>
        <p:grpSpPr>
          <a:xfrm>
            <a:off x="0" y="6402028"/>
            <a:ext cx="12192000" cy="456190"/>
            <a:chOff x="0" y="6402028"/>
            <a:chExt cx="12192000" cy="456190"/>
          </a:xfrm>
        </p:grpSpPr>
        <p:sp>
          <p:nvSpPr>
            <p:cNvPr id="9" name="Rectangle 8">
              <a:extLst>
                <a:ext uri="{FF2B5EF4-FFF2-40B4-BE49-F238E27FC236}">
                  <a16:creationId xmlns:a16="http://schemas.microsoft.com/office/drawing/2014/main" id="{5F00367B-D314-0A0E-3EFA-822C3E169A21}"/>
                </a:ext>
              </a:extLst>
            </p:cNvPr>
            <p:cNvSpPr/>
            <p:nvPr userDrawn="1"/>
          </p:nvSpPr>
          <p:spPr>
            <a:xfrm>
              <a:off x="0" y="6402028"/>
              <a:ext cx="12192000" cy="456190"/>
            </a:xfrm>
            <a:prstGeom prst="rect">
              <a:avLst/>
            </a:prstGeom>
            <a:solidFill>
              <a:srgbClr val="386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hlinkClick r:id="" action="ppaction://hlinkshowjump?jump=previousslide"/>
              <a:extLst>
                <a:ext uri="{FF2B5EF4-FFF2-40B4-BE49-F238E27FC236}">
                  <a16:creationId xmlns:a16="http://schemas.microsoft.com/office/drawing/2014/main" id="{018AAD20-3B0F-59CD-CF41-8BC4F4959CE5}"/>
                </a:ext>
              </a:extLst>
            </p:cNvPr>
            <p:cNvSpPr/>
            <p:nvPr userDrawn="1"/>
          </p:nvSpPr>
          <p:spPr>
            <a:xfrm rot="16200000">
              <a:off x="372541" y="6549686"/>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Triangle 10">
              <a:hlinkClick r:id="" action="ppaction://hlinkshowjump?jump=nextslide"/>
              <a:extLst>
                <a:ext uri="{FF2B5EF4-FFF2-40B4-BE49-F238E27FC236}">
                  <a16:creationId xmlns:a16="http://schemas.microsoft.com/office/drawing/2014/main" id="{18D7D293-0C8F-8E6C-B015-32D56F36B12C}"/>
                </a:ext>
              </a:extLst>
            </p:cNvPr>
            <p:cNvSpPr/>
            <p:nvPr userDrawn="1"/>
          </p:nvSpPr>
          <p:spPr>
            <a:xfrm rot="5400000">
              <a:off x="1135662" y="6549687"/>
              <a:ext cx="158003" cy="152512"/>
            </a:xfrm>
            <a:prstGeom prst="triangle">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5" name="Graphic 14">
              <a:hlinkClick r:id="rId2" action="ppaction://hlinksldjump"/>
              <a:extLst>
                <a:ext uri="{FF2B5EF4-FFF2-40B4-BE49-F238E27FC236}">
                  <a16:creationId xmlns:a16="http://schemas.microsoft.com/office/drawing/2014/main" id="{A7296707-C25A-9F5F-4158-08C401A9FF5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18803" y="6556092"/>
              <a:ext cx="228600" cy="139700"/>
            </a:xfrm>
            <a:prstGeom prst="rect">
              <a:avLst/>
            </a:prstGeom>
          </p:spPr>
        </p:pic>
      </p:grpSp>
      <p:sp>
        <p:nvSpPr>
          <p:cNvPr id="16" name="TextBox 15">
            <a:extLst>
              <a:ext uri="{FF2B5EF4-FFF2-40B4-BE49-F238E27FC236}">
                <a16:creationId xmlns:a16="http://schemas.microsoft.com/office/drawing/2014/main" id="{EA33D6D4-5DF4-0D1D-6464-6262B3609A99}"/>
              </a:ext>
            </a:extLst>
          </p:cNvPr>
          <p:cNvSpPr txBox="1"/>
          <p:nvPr userDrawn="1"/>
        </p:nvSpPr>
        <p:spPr>
          <a:xfrm>
            <a:off x="9857503" y="6550829"/>
            <a:ext cx="1959212" cy="169277"/>
          </a:xfrm>
          <a:prstGeom prst="rect">
            <a:avLst/>
          </a:prstGeom>
          <a:noFill/>
        </p:spPr>
        <p:txBody>
          <a:bodyPr wrap="square" lIns="0" tIns="0" rIns="0" bIns="0" rtlCol="0" anchor="ctr" anchorCtr="0">
            <a:spAutoFit/>
          </a:bodyPr>
          <a:lstStyle/>
          <a:p>
            <a:pPr algn="r"/>
            <a:r>
              <a:rPr lang="en-US" sz="1100" b="0">
                <a:solidFill>
                  <a:schemeClr val="bg1"/>
                </a:solidFill>
                <a:latin typeface="Arial" panose="020B0604020202020204" pitchFamily="34" charset="0"/>
                <a:cs typeface="Arial" panose="020B0604020202020204" pitchFamily="34" charset="0"/>
              </a:rPr>
              <a:t>Q1 2024   |   </a:t>
            </a:r>
            <a:fld id="{8858D6C9-A899-B24F-A0CC-8E788ECB99F2}" type="slidenum">
              <a:rPr lang="en-US" sz="1100" b="0" smtClean="0">
                <a:solidFill>
                  <a:schemeClr val="bg1"/>
                </a:solidFill>
                <a:latin typeface="Arial" panose="020B0604020202020204" pitchFamily="34" charset="0"/>
                <a:cs typeface="Arial" panose="020B0604020202020204" pitchFamily="34" charset="0"/>
              </a:rPr>
              <a:t>‹#›</a:t>
            </a:fld>
            <a:endParaRPr lang="en-US" sz="1100" b="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332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1613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5" r:id="rId6"/>
    <p:sldLayoutId id="2147483766" r:id="rId7"/>
    <p:sldLayoutId id="2147483767" r:id="rId8"/>
    <p:sldLayoutId id="2147483768" r:id="rId9"/>
    <p:sldLayoutId id="2147483770" r:id="rId10"/>
    <p:sldLayoutId id="2147483769" r:id="rId11"/>
  </p:sldLayoutIdLst>
  <p:txStyles>
    <p:titleStyle>
      <a:lvl1pPr algn="l" defTabSz="914400" rtl="0" eaLnBrk="1" latinLnBrk="0" hangingPunct="1">
        <a:lnSpc>
          <a:spcPct val="100000"/>
        </a:lnSpc>
        <a:spcBef>
          <a:spcPct val="0"/>
        </a:spcBef>
        <a:buNone/>
        <a:defRPr sz="3000" b="1" kern="1200">
          <a:solidFill>
            <a:schemeClr val="accent2"/>
          </a:solidFill>
          <a:latin typeface="Arial" panose="020B0604020202020204" pitchFamily="34" charset="0"/>
          <a:ea typeface="+mj-ea"/>
          <a:cs typeface="Arial" panose="020B0604020202020204" pitchFamily="34" charset="0"/>
        </a:defRPr>
      </a:lvl1pPr>
    </p:titleStyle>
    <p:bodyStyle>
      <a:lvl1pPr marL="0" indent="-182880" algn="l" defTabSz="914400" rtl="0" eaLnBrk="1" latinLnBrk="0" hangingPunct="1">
        <a:lnSpc>
          <a:spcPct val="100000"/>
        </a:lnSpc>
        <a:spcBef>
          <a:spcPts val="600"/>
        </a:spcBef>
        <a:spcAft>
          <a:spcPts val="600"/>
        </a:spcAft>
        <a:buClr>
          <a:schemeClr val="tx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36576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600" kern="1200">
          <a:solidFill>
            <a:schemeClr val="tx1"/>
          </a:solidFill>
          <a:latin typeface="+mn-lt"/>
          <a:ea typeface="+mn-ea"/>
          <a:cs typeface="+mn-cs"/>
        </a:defRPr>
      </a:lvl2pPr>
      <a:lvl3pPr marL="54864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400" kern="1200">
          <a:solidFill>
            <a:schemeClr val="tx1"/>
          </a:solidFill>
          <a:latin typeface="+mn-lt"/>
          <a:ea typeface="+mn-ea"/>
          <a:cs typeface="+mn-cs"/>
        </a:defRPr>
      </a:lvl3pPr>
      <a:lvl4pPr marL="73152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200" kern="1200">
          <a:solidFill>
            <a:schemeClr val="tx1"/>
          </a:solidFill>
          <a:latin typeface="+mn-lt"/>
          <a:ea typeface="+mn-ea"/>
          <a:cs typeface="+mn-cs"/>
        </a:defRPr>
      </a:lvl4pPr>
      <a:lvl5pPr marL="91440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31.svg"/><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33.svg"/></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35.sv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42.sv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svg"/><Relationship Id="rId18" Type="http://schemas.openxmlformats.org/officeDocument/2006/relationships/image" Target="../media/image60.png"/><Relationship Id="rId3" Type="http://schemas.openxmlformats.org/officeDocument/2006/relationships/chart" Target="../charts/chart4.xml"/><Relationship Id="rId21" Type="http://schemas.openxmlformats.org/officeDocument/2006/relationships/image" Target="../media/image63.svg"/><Relationship Id="rId7" Type="http://schemas.openxmlformats.org/officeDocument/2006/relationships/image" Target="../media/image49.svg"/><Relationship Id="rId12" Type="http://schemas.openxmlformats.org/officeDocument/2006/relationships/image" Target="../media/image54.png"/><Relationship Id="rId17" Type="http://schemas.openxmlformats.org/officeDocument/2006/relationships/image" Target="../media/image59.svg"/><Relationship Id="rId2" Type="http://schemas.openxmlformats.org/officeDocument/2006/relationships/notesSlide" Target="../notesSlides/notesSlide11.xml"/><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48.png"/><Relationship Id="rId11" Type="http://schemas.openxmlformats.org/officeDocument/2006/relationships/image" Target="../media/image53.svg"/><Relationship Id="rId5" Type="http://schemas.openxmlformats.org/officeDocument/2006/relationships/image" Target="../media/image47.svg"/><Relationship Id="rId15" Type="http://schemas.openxmlformats.org/officeDocument/2006/relationships/image" Target="../media/image57.svg"/><Relationship Id="rId10" Type="http://schemas.openxmlformats.org/officeDocument/2006/relationships/image" Target="../media/image52.png"/><Relationship Id="rId19" Type="http://schemas.openxmlformats.org/officeDocument/2006/relationships/image" Target="../media/image61.svg"/><Relationship Id="rId4" Type="http://schemas.openxmlformats.org/officeDocument/2006/relationships/image" Target="../media/image46.png"/><Relationship Id="rId9" Type="http://schemas.openxmlformats.org/officeDocument/2006/relationships/image" Target="../media/image51.svg"/><Relationship Id="rId14"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image" Target="../media/image64.png"/><Relationship Id="rId7" Type="http://schemas.openxmlformats.org/officeDocument/2006/relationships/chart" Target="../charts/chart5.xml"/><Relationship Id="rId12"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67.svg"/><Relationship Id="rId11" Type="http://schemas.openxmlformats.org/officeDocument/2006/relationships/chart" Target="../charts/chart9.xml"/><Relationship Id="rId5" Type="http://schemas.openxmlformats.org/officeDocument/2006/relationships/image" Target="../media/image66.png"/><Relationship Id="rId10" Type="http://schemas.openxmlformats.org/officeDocument/2006/relationships/chart" Target="../charts/chart8.xml"/><Relationship Id="rId4" Type="http://schemas.openxmlformats.org/officeDocument/2006/relationships/image" Target="../media/image65.svg"/><Relationship Id="rId9" Type="http://schemas.openxmlformats.org/officeDocument/2006/relationships/chart" Target="../charts/chart7.xml"/></Relationships>
</file>

<file path=ppt/slides/_rels/slide13.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71.svg"/><Relationship Id="rId5" Type="http://schemas.openxmlformats.org/officeDocument/2006/relationships/image" Target="../media/image70.png"/><Relationship Id="rId10" Type="http://schemas.openxmlformats.org/officeDocument/2006/relationships/image" Target="../media/image75.svg"/><Relationship Id="rId4" Type="http://schemas.openxmlformats.org/officeDocument/2006/relationships/image" Target="../media/image69.svg"/><Relationship Id="rId9" Type="http://schemas.openxmlformats.org/officeDocument/2006/relationships/image" Target="../media/image74.png"/></Relationships>
</file>

<file path=ppt/slides/_rels/slide14.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79.svg"/><Relationship Id="rId5" Type="http://schemas.openxmlformats.org/officeDocument/2006/relationships/image" Target="../media/image78.png"/><Relationship Id="rId10" Type="http://schemas.openxmlformats.org/officeDocument/2006/relationships/image" Target="../media/image71.svg"/><Relationship Id="rId4" Type="http://schemas.openxmlformats.org/officeDocument/2006/relationships/image" Target="../media/image77.svg"/><Relationship Id="rId9" Type="http://schemas.openxmlformats.org/officeDocument/2006/relationships/image" Target="../media/image70.png"/></Relationships>
</file>

<file path=ppt/slides/_rels/slide15.xml.rels><?xml version="1.0" encoding="UTF-8" standalone="yes"?>
<Relationships xmlns="http://schemas.openxmlformats.org/package/2006/relationships"><Relationship Id="rId8" Type="http://schemas.openxmlformats.org/officeDocument/2006/relationships/image" Target="../media/image87.svg"/><Relationship Id="rId13" Type="http://schemas.openxmlformats.org/officeDocument/2006/relationships/image" Target="../media/image92.png"/><Relationship Id="rId18" Type="http://schemas.openxmlformats.org/officeDocument/2006/relationships/image" Target="../media/image97.sv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svg"/><Relationship Id="rId17" Type="http://schemas.openxmlformats.org/officeDocument/2006/relationships/image" Target="../media/image96.png"/><Relationship Id="rId2" Type="http://schemas.openxmlformats.org/officeDocument/2006/relationships/notesSlide" Target="../notesSlides/notesSlide15.xml"/><Relationship Id="rId16" Type="http://schemas.openxmlformats.org/officeDocument/2006/relationships/image" Target="../media/image95.svg"/><Relationship Id="rId20" Type="http://schemas.openxmlformats.org/officeDocument/2006/relationships/image" Target="../media/image99.svg"/><Relationship Id="rId1" Type="http://schemas.openxmlformats.org/officeDocument/2006/relationships/slideLayout" Target="../slideLayouts/slideLayout5.xml"/><Relationship Id="rId6" Type="http://schemas.openxmlformats.org/officeDocument/2006/relationships/image" Target="../media/image85.svg"/><Relationship Id="rId11" Type="http://schemas.openxmlformats.org/officeDocument/2006/relationships/image" Target="../media/image90.png"/><Relationship Id="rId5" Type="http://schemas.openxmlformats.org/officeDocument/2006/relationships/image" Target="../media/image84.png"/><Relationship Id="rId15" Type="http://schemas.openxmlformats.org/officeDocument/2006/relationships/image" Target="../media/image94.png"/><Relationship Id="rId10" Type="http://schemas.openxmlformats.org/officeDocument/2006/relationships/image" Target="../media/image89.svg"/><Relationship Id="rId19" Type="http://schemas.openxmlformats.org/officeDocument/2006/relationships/image" Target="../media/image98.png"/><Relationship Id="rId4" Type="http://schemas.openxmlformats.org/officeDocument/2006/relationships/image" Target="../media/image83.svg"/><Relationship Id="rId9" Type="http://schemas.openxmlformats.org/officeDocument/2006/relationships/image" Target="../media/image88.png"/><Relationship Id="rId14" Type="http://schemas.openxmlformats.org/officeDocument/2006/relationships/image" Target="../media/image93.svg"/></Relationships>
</file>

<file path=ppt/slides/_rels/slide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02.svg"/><Relationship Id="rId4" Type="http://schemas.openxmlformats.org/officeDocument/2006/relationships/image" Target="../media/image101.png"/></Relationships>
</file>

<file path=ppt/slides/_rels/slide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05.svg"/><Relationship Id="rId4" Type="http://schemas.openxmlformats.org/officeDocument/2006/relationships/image" Target="../media/image104.png"/></Relationships>
</file>

<file path=ppt/slides/_rels/slide1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08.svg"/><Relationship Id="rId4" Type="http://schemas.openxmlformats.org/officeDocument/2006/relationships/image" Target="../media/image107.png"/></Relationships>
</file>

<file path=ppt/slides/_rels/slide19.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9.png"/><Relationship Id="rId7" Type="http://schemas.openxmlformats.org/officeDocument/2006/relationships/image" Target="../media/image112.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chart" Target="../charts/chart11.xml"/><Relationship Id="rId11" Type="http://schemas.openxmlformats.org/officeDocument/2006/relationships/image" Target="../media/image115.svg"/><Relationship Id="rId5" Type="http://schemas.openxmlformats.org/officeDocument/2006/relationships/image" Target="../media/image111.jpeg"/><Relationship Id="rId10" Type="http://schemas.openxmlformats.org/officeDocument/2006/relationships/image" Target="../media/image114.png"/><Relationship Id="rId4" Type="http://schemas.openxmlformats.org/officeDocument/2006/relationships/image" Target="../media/image110.svg"/><Relationship Id="rId9" Type="http://schemas.openxmlformats.org/officeDocument/2006/relationships/chart" Target="../charts/chart12.xml"/></Relationships>
</file>

<file path=ppt/slides/_rels/slide20.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16.png"/><Relationship Id="rId7" Type="http://schemas.openxmlformats.org/officeDocument/2006/relationships/image" Target="../media/image112.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chart" Target="../charts/chart13.xml"/><Relationship Id="rId11" Type="http://schemas.openxmlformats.org/officeDocument/2006/relationships/image" Target="../media/image115.svg"/><Relationship Id="rId5" Type="http://schemas.openxmlformats.org/officeDocument/2006/relationships/image" Target="../media/image118.jpeg"/><Relationship Id="rId10" Type="http://schemas.openxmlformats.org/officeDocument/2006/relationships/image" Target="../media/image114.png"/><Relationship Id="rId4" Type="http://schemas.openxmlformats.org/officeDocument/2006/relationships/image" Target="../media/image117.svg"/><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19.jpeg"/><Relationship Id="rId7" Type="http://schemas.openxmlformats.org/officeDocument/2006/relationships/chart" Target="../charts/chart16.xml"/><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13.svg"/><Relationship Id="rId11" Type="http://schemas.openxmlformats.org/officeDocument/2006/relationships/image" Target="../media/image121.svg"/><Relationship Id="rId5" Type="http://schemas.openxmlformats.org/officeDocument/2006/relationships/image" Target="../media/image112.png"/><Relationship Id="rId10" Type="http://schemas.openxmlformats.org/officeDocument/2006/relationships/image" Target="../media/image120.png"/><Relationship Id="rId4" Type="http://schemas.openxmlformats.org/officeDocument/2006/relationships/chart" Target="../charts/chart15.xml"/><Relationship Id="rId9" Type="http://schemas.openxmlformats.org/officeDocument/2006/relationships/image" Target="../media/image115.svg"/></Relationships>
</file>

<file path=ppt/slides/_rels/slide22.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22.png"/><Relationship Id="rId7" Type="http://schemas.openxmlformats.org/officeDocument/2006/relationships/image" Target="../media/image112.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chart" Target="../charts/chart17.xml"/><Relationship Id="rId11" Type="http://schemas.openxmlformats.org/officeDocument/2006/relationships/image" Target="../media/image115.svg"/><Relationship Id="rId5" Type="http://schemas.openxmlformats.org/officeDocument/2006/relationships/image" Target="../media/image124.jpeg"/><Relationship Id="rId10" Type="http://schemas.openxmlformats.org/officeDocument/2006/relationships/image" Target="../media/image114.png"/><Relationship Id="rId4" Type="http://schemas.openxmlformats.org/officeDocument/2006/relationships/image" Target="../media/image123.svg"/><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image" Target="../media/image127.png"/><Relationship Id="rId5" Type="http://schemas.openxmlformats.org/officeDocument/2006/relationships/hyperlink" Target="http://www.manpowergroupcca.com.mx/" TargetMode="External"/><Relationship Id="rId4" Type="http://schemas.openxmlformats.org/officeDocument/2006/relationships/image" Target="../media/image12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AB3A8-C4BA-F731-6DB6-5FA4125FE581}"/>
              </a:ext>
            </a:extLst>
          </p:cNvPr>
          <p:cNvSpPr>
            <a:spLocks noGrp="1"/>
          </p:cNvSpPr>
          <p:nvPr>
            <p:ph type="title"/>
          </p:nvPr>
        </p:nvSpPr>
        <p:spPr>
          <a:xfrm>
            <a:off x="1340176" y="2715884"/>
            <a:ext cx="5728444" cy="2005093"/>
          </a:xfrm>
        </p:spPr>
        <p:txBody>
          <a:bodyPr anchor="ctr"/>
          <a:lstStyle/>
          <a:p>
            <a:r>
              <a:rPr lang="es-MX" dirty="0">
                <a:latin typeface="Arial"/>
                <a:cs typeface="Arial"/>
              </a:rPr>
              <a:t>Encuesta de Expectativas de Empleo</a:t>
            </a:r>
            <a:br>
              <a:rPr lang="es-MX" dirty="0">
                <a:latin typeface="Arial"/>
                <a:cs typeface="Arial"/>
              </a:rPr>
            </a:br>
            <a:r>
              <a:rPr lang="es-MX" dirty="0">
                <a:latin typeface="Arial"/>
                <a:cs typeface="Arial"/>
              </a:rPr>
              <a:t>ManpowerGroup</a:t>
            </a:r>
            <a:endParaRPr lang="es-MX" dirty="0"/>
          </a:p>
        </p:txBody>
      </p:sp>
      <p:sp>
        <p:nvSpPr>
          <p:cNvPr id="3" name="Content Placeholder 2">
            <a:extLst>
              <a:ext uri="{FF2B5EF4-FFF2-40B4-BE49-F238E27FC236}">
                <a16:creationId xmlns:a16="http://schemas.microsoft.com/office/drawing/2014/main" id="{8DBD0BE5-A556-F6DE-45F4-42307F086222}"/>
              </a:ext>
            </a:extLst>
          </p:cNvPr>
          <p:cNvSpPr>
            <a:spLocks noGrp="1"/>
          </p:cNvSpPr>
          <p:nvPr>
            <p:ph idx="1"/>
          </p:nvPr>
        </p:nvSpPr>
        <p:spPr>
          <a:xfrm>
            <a:off x="1340176" y="5387311"/>
            <a:ext cx="4844836" cy="270343"/>
          </a:xfrm>
        </p:spPr>
        <p:txBody>
          <a:bodyPr/>
          <a:lstStyle/>
          <a:p>
            <a:r>
              <a:rPr lang="en-US" sz="2800" dirty="0"/>
              <a:t>Puerto Rico</a:t>
            </a:r>
          </a:p>
        </p:txBody>
      </p:sp>
    </p:spTree>
    <p:extLst>
      <p:ext uri="{BB962C8B-B14F-4D97-AF65-F5344CB8AC3E}">
        <p14:creationId xmlns:p14="http://schemas.microsoft.com/office/powerpoint/2010/main" val="4215755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95A60D9-196D-3FB2-2141-C5BF34F3BEEF}"/>
              </a:ext>
            </a:extLst>
          </p:cNvPr>
          <p:cNvSpPr>
            <a:spLocks noGrp="1"/>
          </p:cNvSpPr>
          <p:nvPr>
            <p:ph type="title"/>
          </p:nvPr>
        </p:nvSpPr>
        <p:spPr>
          <a:xfrm>
            <a:off x="598817" y="2858063"/>
            <a:ext cx="3931652" cy="1141873"/>
          </a:xfrm>
        </p:spPr>
        <p:txBody>
          <a:bodyPr/>
          <a:lstStyle/>
          <a:p>
            <a:r>
              <a:rPr lang="es-MX" dirty="0"/>
              <a:t>Acerca de la Encuesta</a:t>
            </a:r>
          </a:p>
        </p:txBody>
      </p:sp>
      <p:pic>
        <p:nvPicPr>
          <p:cNvPr id="9" name="Graphic 8">
            <a:extLst>
              <a:ext uri="{FF2B5EF4-FFF2-40B4-BE49-F238E27FC236}">
                <a16:creationId xmlns:a16="http://schemas.microsoft.com/office/drawing/2014/main" id="{F19D9B67-53CF-E80D-A977-F98C7720571C}"/>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45761" y="2156233"/>
            <a:ext cx="637765" cy="637765"/>
          </a:xfrm>
          <a:prstGeom prst="rect">
            <a:avLst/>
          </a:prstGeom>
        </p:spPr>
      </p:pic>
    </p:spTree>
    <p:extLst>
      <p:ext uri="{BB962C8B-B14F-4D97-AF65-F5344CB8AC3E}">
        <p14:creationId xmlns:p14="http://schemas.microsoft.com/office/powerpoint/2010/main" val="3814095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B4A1F64-34EF-18D1-04CF-BCFF300A217B}"/>
              </a:ext>
            </a:extLst>
          </p:cNvPr>
          <p:cNvGrpSpPr/>
          <p:nvPr/>
        </p:nvGrpSpPr>
        <p:grpSpPr>
          <a:xfrm>
            <a:off x="0" y="2652566"/>
            <a:ext cx="12192000" cy="3600839"/>
            <a:chOff x="-10633" y="2725534"/>
            <a:chExt cx="12192000" cy="3417765"/>
          </a:xfrm>
        </p:grpSpPr>
        <p:sp>
          <p:nvSpPr>
            <p:cNvPr id="5" name="Rectangle 4">
              <a:extLst>
                <a:ext uri="{FF2B5EF4-FFF2-40B4-BE49-F238E27FC236}">
                  <a16:creationId xmlns:a16="http://schemas.microsoft.com/office/drawing/2014/main" id="{FD209BC1-2CFF-52FD-58B5-2C6ED3D47CEA}"/>
                </a:ext>
              </a:extLst>
            </p:cNvPr>
            <p:cNvSpPr/>
            <p:nvPr/>
          </p:nvSpPr>
          <p:spPr>
            <a:xfrm>
              <a:off x="-10633" y="2725534"/>
              <a:ext cx="12192000" cy="3417765"/>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TextBox 12">
              <a:extLst>
                <a:ext uri="{FF2B5EF4-FFF2-40B4-BE49-F238E27FC236}">
                  <a16:creationId xmlns:a16="http://schemas.microsoft.com/office/drawing/2014/main" id="{0AA9E95D-66F4-1D53-C296-15CEDDC9514D}"/>
                </a:ext>
              </a:extLst>
            </p:cNvPr>
            <p:cNvSpPr txBox="1"/>
            <p:nvPr/>
          </p:nvSpPr>
          <p:spPr>
            <a:xfrm>
              <a:off x="8722058" y="2993111"/>
              <a:ext cx="3168870" cy="2924198"/>
            </a:xfrm>
            <a:prstGeom prst="rect">
              <a:avLst/>
            </a:prstGeom>
            <a:noFill/>
          </p:spPr>
          <p:txBody>
            <a:bodyPr wrap="square" lIns="0" tIns="0" rIns="0" bIns="0" rtlCol="0" anchor="t">
              <a:spAutoFit/>
            </a:bodyPr>
            <a:lstStyle/>
            <a:p>
              <a:pPr>
                <a:spcBef>
                  <a:spcPct val="0"/>
                </a:spcBef>
                <a:defRPr/>
              </a:pPr>
              <a:r>
                <a:rPr lang="es-MX" sz="1000" b="1" dirty="0">
                  <a:solidFill>
                    <a:schemeClr val="accent1"/>
                  </a:solidFill>
                </a:rPr>
                <a:t>Declaraciones prospectivas </a:t>
              </a:r>
            </a:p>
            <a:p>
              <a:pPr>
                <a:spcBef>
                  <a:spcPct val="0"/>
                </a:spcBef>
                <a:defRPr/>
              </a:pPr>
              <a:endParaRPr lang="es-MX" sz="1000" b="1" dirty="0">
                <a:solidFill>
                  <a:schemeClr val="accent1"/>
                </a:solidFill>
              </a:endParaRPr>
            </a:p>
            <a:p>
              <a:pPr>
                <a:spcBef>
                  <a:spcPct val="0"/>
                </a:spcBef>
                <a:defRPr/>
              </a:pPr>
              <a:r>
                <a:rPr lang="es-MX" sz="1000" dirty="0">
                  <a:solidFill>
                    <a:schemeClr val="accent1"/>
                  </a:solidFill>
                </a:rPr>
                <a:t>Este informe contiene declaraciones prospectivas, incluidas declaraciones sobre la demanda laboral en ciertas regiones, países e industrias, y la incertidumbre económica. Los eventos o resultados reales pueden diferir materialmente de los contenidos en las declaraciones prospectivas debido a riesgos, incertidumbres y suposiciones. Estos factores incluyen los que se encuentran en los informes de la Compañía presentados ante la SEC, incluida la información bajo el título "Factores de riesgo" en su Informe Anual en el Formulario 10-K para el año finalizado el 31 de diciembre de 2022, cuya información se incorpora aquí como referencia. ManpowerGroup renuncia a cualquier obligación de actualizar cualquier declaración prospectiva u otras declaraciones en este comunicado, excepto según lo exija la ley.</a:t>
              </a:r>
              <a:endParaRPr lang="es-MX" sz="1000" dirty="0">
                <a:solidFill>
                  <a:schemeClr val="accent1"/>
                </a:solidFill>
                <a:cs typeface="Arial"/>
              </a:endParaRPr>
            </a:p>
            <a:p>
              <a:pPr>
                <a:lnSpc>
                  <a:spcPts val="1260"/>
                </a:lnSpc>
                <a:spcBef>
                  <a:spcPct val="0"/>
                </a:spcBef>
                <a:defRPr/>
              </a:pPr>
              <a:endParaRPr lang="es-MX" sz="1000" dirty="0">
                <a:solidFill>
                  <a:schemeClr val="accent1"/>
                </a:solidFill>
                <a:latin typeface="Arial"/>
                <a:cs typeface="Arial"/>
              </a:endParaRPr>
            </a:p>
          </p:txBody>
        </p:sp>
        <p:sp>
          <p:nvSpPr>
            <p:cNvPr id="14" name="TextBox 13">
              <a:extLst>
                <a:ext uri="{FF2B5EF4-FFF2-40B4-BE49-F238E27FC236}">
                  <a16:creationId xmlns:a16="http://schemas.microsoft.com/office/drawing/2014/main" id="{BE6A5D37-197E-B785-3504-7DCBD9501C16}"/>
                </a:ext>
              </a:extLst>
            </p:cNvPr>
            <p:cNvSpPr txBox="1"/>
            <p:nvPr/>
          </p:nvSpPr>
          <p:spPr>
            <a:xfrm>
              <a:off x="1000912" y="3028645"/>
              <a:ext cx="7088011" cy="151260"/>
            </a:xfrm>
            <a:prstGeom prst="rect">
              <a:avLst/>
            </a:prstGeom>
            <a:noFill/>
          </p:spPr>
          <p:txBody>
            <a:bodyPr wrap="square" lIns="0" tIns="0" rIns="0" bIns="0" rtlCol="0" anchor="t">
              <a:spAutoFit/>
            </a:bodyPr>
            <a:lstStyle/>
            <a:p>
              <a:pPr>
                <a:lnSpc>
                  <a:spcPts val="1260"/>
                </a:lnSpc>
                <a:defRPr/>
              </a:pPr>
              <a:endParaRPr lang="es-MX" sz="900" dirty="0">
                <a:solidFill>
                  <a:srgbClr val="386097"/>
                </a:solidFill>
                <a:latin typeface="Arial"/>
                <a:cs typeface="Arial"/>
              </a:endParaRPr>
            </a:p>
          </p:txBody>
        </p:sp>
        <p:cxnSp>
          <p:nvCxnSpPr>
            <p:cNvPr id="10" name="Straight Connector 9">
              <a:extLst>
                <a:ext uri="{FF2B5EF4-FFF2-40B4-BE49-F238E27FC236}">
                  <a16:creationId xmlns:a16="http://schemas.microsoft.com/office/drawing/2014/main" id="{25F9C551-956D-8305-CC48-62428CC165B6}"/>
                </a:ext>
              </a:extLst>
            </p:cNvPr>
            <p:cNvCxnSpPr>
              <a:cxnSpLocks/>
            </p:cNvCxnSpPr>
            <p:nvPr/>
          </p:nvCxnSpPr>
          <p:spPr>
            <a:xfrm flipH="1">
              <a:off x="8449165" y="2914647"/>
              <a:ext cx="13700" cy="2981868"/>
            </a:xfrm>
            <a:prstGeom prst="line">
              <a:avLst/>
            </a:prstGeom>
            <a:ln w="25400" cap="rnd">
              <a:solidFill>
                <a:srgbClr val="56BDED">
                  <a:alpha val="50000"/>
                </a:srgbClr>
              </a:solidFill>
            </a:ln>
          </p:spPr>
          <p:style>
            <a:lnRef idx="1">
              <a:schemeClr val="accent1"/>
            </a:lnRef>
            <a:fillRef idx="0">
              <a:schemeClr val="accent1"/>
            </a:fillRef>
            <a:effectRef idx="0">
              <a:schemeClr val="accent1"/>
            </a:effectRef>
            <a:fontRef idx="minor">
              <a:schemeClr val="tx1"/>
            </a:fontRef>
          </p:style>
        </p:cxnSp>
      </p:grpSp>
      <p:pic>
        <p:nvPicPr>
          <p:cNvPr id="19" name="Graphic 18">
            <a:extLst>
              <a:ext uri="{FF2B5EF4-FFF2-40B4-BE49-F238E27FC236}">
                <a16:creationId xmlns:a16="http://schemas.microsoft.com/office/drawing/2014/main" id="{E9222E93-AE44-8C82-468D-E79A4FFFFA7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50" t="15299" r="10250" b="-17415"/>
          <a:stretch/>
        </p:blipFill>
        <p:spPr>
          <a:xfrm>
            <a:off x="10448261" y="-255181"/>
            <a:ext cx="1828799" cy="1632272"/>
          </a:xfrm>
          <a:prstGeom prst="rect">
            <a:avLst/>
          </a:prstGeom>
        </p:spPr>
      </p:pic>
      <p:sp>
        <p:nvSpPr>
          <p:cNvPr id="11" name="Title 1">
            <a:extLst>
              <a:ext uri="{FF2B5EF4-FFF2-40B4-BE49-F238E27FC236}">
                <a16:creationId xmlns:a16="http://schemas.microsoft.com/office/drawing/2014/main" id="{697B326C-6E10-2D17-D48F-D01B8EE3EF93}"/>
              </a:ext>
            </a:extLst>
          </p:cNvPr>
          <p:cNvSpPr>
            <a:spLocks noGrp="1"/>
          </p:cNvSpPr>
          <p:nvPr>
            <p:ph type="title"/>
          </p:nvPr>
        </p:nvSpPr>
        <p:spPr>
          <a:xfrm>
            <a:off x="396591" y="327551"/>
            <a:ext cx="8772577" cy="876354"/>
          </a:xfrm>
        </p:spPr>
        <p:txBody>
          <a:bodyPr/>
          <a:lstStyle/>
          <a:p>
            <a:r>
              <a:rPr lang="es-MX" dirty="0"/>
              <a:t>Acerca de la Encuesta de Expectativas de Empleo de ManpowerGroup</a:t>
            </a:r>
          </a:p>
        </p:txBody>
      </p:sp>
      <p:sp>
        <p:nvSpPr>
          <p:cNvPr id="12" name="Content Placeholder 2">
            <a:extLst>
              <a:ext uri="{FF2B5EF4-FFF2-40B4-BE49-F238E27FC236}">
                <a16:creationId xmlns:a16="http://schemas.microsoft.com/office/drawing/2014/main" id="{64CBDE49-B7D4-B972-6D13-DEEA56BC45C9}"/>
              </a:ext>
            </a:extLst>
          </p:cNvPr>
          <p:cNvSpPr>
            <a:spLocks noGrp="1"/>
          </p:cNvSpPr>
          <p:nvPr>
            <p:ph idx="1"/>
          </p:nvPr>
        </p:nvSpPr>
        <p:spPr>
          <a:xfrm>
            <a:off x="396591" y="1416107"/>
            <a:ext cx="11398818" cy="1083436"/>
          </a:xfrm>
        </p:spPr>
        <p:txBody>
          <a:bodyPr/>
          <a:lstStyle/>
          <a:p>
            <a:r>
              <a:rPr lang="es-MX" sz="1400" dirty="0">
                <a:latin typeface="Arial" panose="020B0604020202020204"/>
                <a:cs typeface="Arial"/>
              </a:rPr>
              <a:t>La </a:t>
            </a:r>
            <a:r>
              <a:rPr lang="es-MX" sz="1400" b="1" dirty="0">
                <a:latin typeface="Arial" panose="020B0604020202020204"/>
                <a:cs typeface="Arial"/>
              </a:rPr>
              <a:t>Encuesta de Expectativas de Empleo de ManpowerGroup </a:t>
            </a:r>
            <a:r>
              <a:rPr lang="es-MX" sz="1400" dirty="0">
                <a:latin typeface="Arial" panose="020B0604020202020204"/>
                <a:cs typeface="Arial"/>
              </a:rPr>
              <a:t>es la encuesta de empleo más completa y prospectiva de su clase, utilizada en todo el mundo como indicador económico clave. Las Expectativas Netas de Empleo se obtienen tomando el porcentaje de empleadores que prevén un aumento de la actividad de contratación y restando de éste el porcentaje de empleadores que prevén una disminución de la actividad de contratación. La Encuesta se ha realizado desde 1962 y su éxito se debe a varios  factores:</a:t>
            </a:r>
          </a:p>
          <a:p>
            <a:pPr marL="0" indent="0">
              <a:buNone/>
            </a:pPr>
            <a:endParaRPr lang="es-MX" dirty="0">
              <a:latin typeface="Arial" panose="020B0604020202020204"/>
              <a:cs typeface="Arial"/>
            </a:endParaRPr>
          </a:p>
        </p:txBody>
      </p:sp>
      <p:sp>
        <p:nvSpPr>
          <p:cNvPr id="3" name="CuadroTexto 2">
            <a:extLst>
              <a:ext uri="{FF2B5EF4-FFF2-40B4-BE49-F238E27FC236}">
                <a16:creationId xmlns:a16="http://schemas.microsoft.com/office/drawing/2014/main" id="{0CBDCFB5-A88D-150A-491A-9B4C2C3DAD70}"/>
              </a:ext>
            </a:extLst>
          </p:cNvPr>
          <p:cNvSpPr txBox="1"/>
          <p:nvPr/>
        </p:nvSpPr>
        <p:spPr>
          <a:xfrm>
            <a:off x="273826" y="2779713"/>
            <a:ext cx="8055090" cy="707886"/>
          </a:xfrm>
          <a:prstGeom prst="rect">
            <a:avLst/>
          </a:prstGeom>
          <a:noFill/>
        </p:spPr>
        <p:txBody>
          <a:bodyPr wrap="square">
            <a:spAutoFit/>
          </a:bodyPr>
          <a:lstStyle/>
          <a:p>
            <a:pPr>
              <a:defRPr/>
            </a:pPr>
            <a:r>
              <a:rPr lang="es-MX" sz="1000" b="1" dirty="0">
                <a:solidFill>
                  <a:schemeClr val="accent1"/>
                </a:solidFill>
              </a:rPr>
              <a:t>Única</a:t>
            </a:r>
          </a:p>
          <a:p>
            <a:pPr>
              <a:defRPr/>
            </a:pPr>
            <a:r>
              <a:rPr lang="es-MX" sz="1000" dirty="0">
                <a:solidFill>
                  <a:schemeClr val="accent1"/>
                </a:solidFill>
              </a:rPr>
              <a:t>No tiene paralelo en su </a:t>
            </a:r>
            <a:r>
              <a:rPr lang="es-MX" sz="1000" b="1" dirty="0">
                <a:solidFill>
                  <a:schemeClr val="accent1"/>
                </a:solidFill>
              </a:rPr>
              <a:t>tamaño, alcance, longevidad y área de enfoque</a:t>
            </a:r>
            <a:r>
              <a:rPr lang="es-MX" sz="1000" dirty="0">
                <a:solidFill>
                  <a:schemeClr val="accent1"/>
                </a:solidFill>
              </a:rPr>
              <a:t>. La Encuesta de Expectativas de Empleo de ManpowerGroup es la encuesta de empleo </a:t>
            </a:r>
            <a:r>
              <a:rPr lang="es-MX" sz="1000" b="1" dirty="0">
                <a:solidFill>
                  <a:schemeClr val="accent1"/>
                </a:solidFill>
              </a:rPr>
              <a:t>con visión de futuro </a:t>
            </a:r>
            <a:r>
              <a:rPr lang="es-MX" sz="1000" dirty="0">
                <a:solidFill>
                  <a:schemeClr val="accent1"/>
                </a:solidFill>
              </a:rPr>
              <a:t>más extensa del mundo, y pide a los empleadores que pronostiquen el empleo para el próximo trimestre. En contraste, otras encuestas y estudios se enfocan en datos retrospectivos para informar sobre lo que ocurrió en el pasado</a:t>
            </a:r>
            <a:endParaRPr lang="es-MX" sz="1000" b="1" dirty="0">
              <a:solidFill>
                <a:schemeClr val="accent1"/>
              </a:solidFill>
            </a:endParaRPr>
          </a:p>
        </p:txBody>
      </p:sp>
      <p:sp>
        <p:nvSpPr>
          <p:cNvPr id="7" name="CuadroTexto 6">
            <a:extLst>
              <a:ext uri="{FF2B5EF4-FFF2-40B4-BE49-F238E27FC236}">
                <a16:creationId xmlns:a16="http://schemas.microsoft.com/office/drawing/2014/main" id="{2F04E30C-A533-E072-AE23-21A6A822267C}"/>
              </a:ext>
            </a:extLst>
          </p:cNvPr>
          <p:cNvSpPr txBox="1"/>
          <p:nvPr/>
        </p:nvSpPr>
        <p:spPr>
          <a:xfrm>
            <a:off x="273824" y="3487600"/>
            <a:ext cx="7987674" cy="577081"/>
          </a:xfrm>
          <a:prstGeom prst="rect">
            <a:avLst/>
          </a:prstGeom>
          <a:noFill/>
        </p:spPr>
        <p:txBody>
          <a:bodyPr wrap="square">
            <a:spAutoFit/>
          </a:bodyPr>
          <a:lstStyle/>
          <a:p>
            <a:pPr lvl="0">
              <a:defRPr/>
            </a:pPr>
            <a:r>
              <a:rPr lang="es-MX" sz="1050" b="1" dirty="0">
                <a:solidFill>
                  <a:schemeClr val="accent1"/>
                </a:solidFill>
              </a:rPr>
              <a:t>Independiente </a:t>
            </a:r>
          </a:p>
          <a:p>
            <a:pPr lvl="0">
              <a:defRPr/>
            </a:pPr>
            <a:r>
              <a:rPr lang="es-MX" sz="1050" dirty="0">
                <a:solidFill>
                  <a:schemeClr val="accent1"/>
                </a:solidFill>
              </a:rPr>
              <a:t>La encuesta se realiza con una muestra representativa de empleadores de todos los países y territorios en los que se realiza. Los participantes de la encuesta no se derivan de la base de clientes de ManpowerGroup.</a:t>
            </a:r>
          </a:p>
        </p:txBody>
      </p:sp>
      <p:sp>
        <p:nvSpPr>
          <p:cNvPr id="9" name="CuadroTexto 8">
            <a:extLst>
              <a:ext uri="{FF2B5EF4-FFF2-40B4-BE49-F238E27FC236}">
                <a16:creationId xmlns:a16="http://schemas.microsoft.com/office/drawing/2014/main" id="{2F6AA2DC-9F01-CD4F-2B3C-001EB66C5AAD}"/>
              </a:ext>
            </a:extLst>
          </p:cNvPr>
          <p:cNvSpPr txBox="1"/>
          <p:nvPr/>
        </p:nvSpPr>
        <p:spPr>
          <a:xfrm>
            <a:off x="273823" y="4080473"/>
            <a:ext cx="7987677" cy="707886"/>
          </a:xfrm>
          <a:prstGeom prst="rect">
            <a:avLst/>
          </a:prstGeom>
          <a:noFill/>
        </p:spPr>
        <p:txBody>
          <a:bodyPr wrap="square">
            <a:spAutoFit/>
          </a:bodyPr>
          <a:lstStyle/>
          <a:p>
            <a:pPr lvl="0">
              <a:defRPr/>
            </a:pPr>
            <a:r>
              <a:rPr lang="es-MX" sz="1000" b="1" dirty="0">
                <a:solidFill>
                  <a:schemeClr val="accent1"/>
                </a:solidFill>
              </a:rPr>
              <a:t>Robusta</a:t>
            </a:r>
          </a:p>
          <a:p>
            <a:pPr lvl="0">
              <a:defRPr/>
            </a:pPr>
            <a:r>
              <a:rPr lang="es-MX" sz="1000" dirty="0">
                <a:solidFill>
                  <a:schemeClr val="accent1"/>
                </a:solidFill>
              </a:rPr>
              <a:t>La encuesta se basa en entrevistas con casi 39.000 empleadores públicos y privados en 41 países y territorios para medir las tendencias de empleo anticipadas cada trimestre. Esta muestra permite realizar análisis en sectores y regiones específicos para proporcionar información más detallada.</a:t>
            </a:r>
          </a:p>
        </p:txBody>
      </p:sp>
      <p:sp>
        <p:nvSpPr>
          <p:cNvPr id="16" name="CuadroTexto 15">
            <a:extLst>
              <a:ext uri="{FF2B5EF4-FFF2-40B4-BE49-F238E27FC236}">
                <a16:creationId xmlns:a16="http://schemas.microsoft.com/office/drawing/2014/main" id="{6018B525-B07D-B5DA-6925-D94320E4B50F}"/>
              </a:ext>
            </a:extLst>
          </p:cNvPr>
          <p:cNvSpPr txBox="1"/>
          <p:nvPr/>
        </p:nvSpPr>
        <p:spPr>
          <a:xfrm>
            <a:off x="273818" y="4788359"/>
            <a:ext cx="7987669" cy="553998"/>
          </a:xfrm>
          <a:prstGeom prst="rect">
            <a:avLst/>
          </a:prstGeom>
          <a:noFill/>
        </p:spPr>
        <p:txBody>
          <a:bodyPr wrap="square">
            <a:spAutoFit/>
          </a:bodyPr>
          <a:lstStyle/>
          <a:p>
            <a:pPr>
              <a:defRPr/>
            </a:pPr>
            <a:r>
              <a:rPr lang="es-MX" sz="1000" b="1" dirty="0">
                <a:solidFill>
                  <a:schemeClr val="accent1"/>
                </a:solidFill>
              </a:rPr>
              <a:t>Enfocada</a:t>
            </a:r>
            <a:r>
              <a:rPr lang="es-MX" sz="1000" dirty="0">
                <a:solidFill>
                  <a:schemeClr val="accent1"/>
                </a:solidFill>
              </a:rPr>
              <a:t> </a:t>
            </a:r>
          </a:p>
          <a:p>
            <a:pPr lvl="0">
              <a:defRPr/>
            </a:pPr>
            <a:r>
              <a:rPr lang="es-MX" sz="1000" dirty="0">
                <a:solidFill>
                  <a:schemeClr val="accent1"/>
                </a:solidFill>
              </a:rPr>
              <a:t>Durante más de seis décadas, la encuesta ha derivado toda su información de una sola pregunta: </a:t>
            </a:r>
            <a:r>
              <a:rPr lang="es-MX" sz="1000" b="1" dirty="0">
                <a:solidFill>
                  <a:schemeClr val="accent1"/>
                </a:solidFill>
              </a:rPr>
              <a:t>"¿Cómo anticipa que el empleo total en su ubicación cambiará en los tres meses hasta finales de diciembre 2023 en comparación con el trimestre actual?"</a:t>
            </a:r>
          </a:p>
        </p:txBody>
      </p:sp>
      <p:sp>
        <p:nvSpPr>
          <p:cNvPr id="18" name="CuadroTexto 17">
            <a:extLst>
              <a:ext uri="{FF2B5EF4-FFF2-40B4-BE49-F238E27FC236}">
                <a16:creationId xmlns:a16="http://schemas.microsoft.com/office/drawing/2014/main" id="{A5A0019B-B72F-A3A6-3414-5C88003C5F2D}"/>
              </a:ext>
            </a:extLst>
          </p:cNvPr>
          <p:cNvSpPr txBox="1"/>
          <p:nvPr/>
        </p:nvSpPr>
        <p:spPr>
          <a:xfrm>
            <a:off x="273800" y="5358149"/>
            <a:ext cx="8180822" cy="707886"/>
          </a:xfrm>
          <a:prstGeom prst="rect">
            <a:avLst/>
          </a:prstGeom>
          <a:noFill/>
        </p:spPr>
        <p:txBody>
          <a:bodyPr wrap="square">
            <a:spAutoFit/>
          </a:bodyPr>
          <a:lstStyle/>
          <a:p>
            <a:pPr>
              <a:defRPr/>
            </a:pPr>
            <a:r>
              <a:rPr lang="es-MX" sz="1000" b="1" dirty="0">
                <a:solidFill>
                  <a:schemeClr val="accent1"/>
                </a:solidFill>
                <a:cs typeface="Arial"/>
              </a:rPr>
              <a:t>Metodología </a:t>
            </a:r>
          </a:p>
          <a:p>
            <a:pPr>
              <a:defRPr/>
            </a:pPr>
            <a:r>
              <a:rPr lang="es-MX" sz="1000" dirty="0">
                <a:solidFill>
                  <a:schemeClr val="accent1"/>
                </a:solidFill>
                <a:cs typeface="Arial"/>
              </a:rPr>
              <a:t>La metodología utilizada para recopilar los datos para las Perspectivas de Empleo se ha digitalizado en 41 mercados para el informe Q1 2024. Las respuestas de la encuesta se recopilaron en diciembre 2023. La pregunta formulada y el perfil del encuestado permanecen sin cambios. El tamaño de la organización y el sector están estandarizados en todos los países y territorios para permitir comparaciones internacionales.</a:t>
            </a:r>
          </a:p>
        </p:txBody>
      </p:sp>
    </p:spTree>
    <p:extLst>
      <p:ext uri="{BB962C8B-B14F-4D97-AF65-F5344CB8AC3E}">
        <p14:creationId xmlns:p14="http://schemas.microsoft.com/office/powerpoint/2010/main" val="2563087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50381-699D-6C73-9524-4354EE07A5A9}"/>
              </a:ext>
            </a:extLst>
          </p:cNvPr>
          <p:cNvSpPr>
            <a:spLocks noGrp="1"/>
          </p:cNvSpPr>
          <p:nvPr>
            <p:ph type="title"/>
          </p:nvPr>
        </p:nvSpPr>
        <p:spPr>
          <a:xfrm>
            <a:off x="1692330" y="829602"/>
            <a:ext cx="9374170" cy="456190"/>
          </a:xfrm>
        </p:spPr>
        <p:txBody>
          <a:bodyPr/>
          <a:lstStyle/>
          <a:p>
            <a:r>
              <a:rPr lang="es-MX" dirty="0">
                <a:latin typeface="Arial"/>
                <a:cs typeface="Arial"/>
              </a:rPr>
              <a:t>Preguntas Frecuentes</a:t>
            </a:r>
            <a:endParaRPr lang="es-MX" dirty="0"/>
          </a:p>
        </p:txBody>
      </p:sp>
      <p:grpSp>
        <p:nvGrpSpPr>
          <p:cNvPr id="20" name="Group 19">
            <a:extLst>
              <a:ext uri="{FF2B5EF4-FFF2-40B4-BE49-F238E27FC236}">
                <a16:creationId xmlns:a16="http://schemas.microsoft.com/office/drawing/2014/main" id="{068CE9D5-D7D0-8810-C621-9E0738F0B447}"/>
              </a:ext>
            </a:extLst>
          </p:cNvPr>
          <p:cNvGrpSpPr/>
          <p:nvPr/>
        </p:nvGrpSpPr>
        <p:grpSpPr>
          <a:xfrm>
            <a:off x="706820" y="1742888"/>
            <a:ext cx="10463046" cy="4129400"/>
            <a:chOff x="706820" y="1742888"/>
            <a:chExt cx="10463046" cy="4129400"/>
          </a:xfrm>
        </p:grpSpPr>
        <p:sp>
          <p:nvSpPr>
            <p:cNvPr id="5" name="TextBox 4">
              <a:extLst>
                <a:ext uri="{FF2B5EF4-FFF2-40B4-BE49-F238E27FC236}">
                  <a16:creationId xmlns:a16="http://schemas.microsoft.com/office/drawing/2014/main" id="{D40173E0-A08F-4100-3482-6A9CB19F5CB1}"/>
                </a:ext>
              </a:extLst>
            </p:cNvPr>
            <p:cNvSpPr txBox="1"/>
            <p:nvPr/>
          </p:nvSpPr>
          <p:spPr>
            <a:xfrm>
              <a:off x="706820" y="1917546"/>
              <a:ext cx="5763365" cy="3898568"/>
            </a:xfrm>
            <a:prstGeom prst="rect">
              <a:avLst/>
            </a:prstGeom>
            <a:noFill/>
          </p:spPr>
          <p:txBody>
            <a:bodyPr wrap="square" lIns="0" tIns="0" rIns="0" bIns="0" rtlCol="0" anchor="t">
              <a:spAutoFit/>
            </a:bodyPr>
            <a:lstStyle/>
            <a:p>
              <a:pPr>
                <a:lnSpc>
                  <a:spcPts val="1760"/>
                </a:lnSpc>
                <a:defRPr/>
              </a:pPr>
              <a:r>
                <a:rPr lang="es-MX" sz="1600" b="1" dirty="0">
                  <a:latin typeface="Arial" panose="020B0604020202020204" pitchFamily="34" charset="0"/>
                  <a:cs typeface="Arial" panose="020B0604020202020204" pitchFamily="34" charset="0"/>
                </a:rPr>
                <a:t>¿Qué se entiende por Expectativa Neta de Empleo (NEO)?</a:t>
              </a:r>
            </a:p>
            <a:p>
              <a:pPr>
                <a:lnSpc>
                  <a:spcPts val="1760"/>
                </a:lnSpc>
                <a:defRPr/>
              </a:pPr>
              <a:r>
                <a:rPr lang="es-MX" sz="1100" dirty="0">
                  <a:latin typeface="Arial" panose="020B0604020202020204" pitchFamily="34" charset="0"/>
                  <a:cs typeface="Arial" panose="020B0604020202020204" pitchFamily="34" charset="0"/>
                </a:rPr>
                <a:t>La Expectativa Neta de Empleo se obtiene tomando el porcentaje de empleadores que anticipan un aumento en la actividad de contratación y restándole el porcentaje de empleadores que esperan ver una disminución en el empleo en su ubicación en el próximo trimestre. Una cifra positiva de Expectativas Netas de Empleo significa que, en general, hay más empleadores que esperan aumentar su plantilla en los próximos tres meses que aquellos que pretenden reducir personal.</a:t>
              </a:r>
            </a:p>
            <a:p>
              <a:pPr>
                <a:lnSpc>
                  <a:spcPts val="1760"/>
                </a:lnSpc>
                <a:defRPr/>
              </a:pPr>
              <a:br>
                <a:rPr lang="es-MX" sz="900" b="1" dirty="0">
                  <a:latin typeface="Arial" panose="020B0604020202020204" pitchFamily="34" charset="0"/>
                  <a:cs typeface="Arial" panose="020B0604020202020204" pitchFamily="34" charset="0"/>
                </a:rPr>
              </a:br>
              <a:r>
                <a:rPr lang="es-MX" sz="1600" b="1" dirty="0">
                  <a:latin typeface="Arial" panose="020B0604020202020204" pitchFamily="34" charset="0"/>
                  <a:cs typeface="Arial" panose="020B0604020202020204" pitchFamily="34" charset="0"/>
                </a:rPr>
                <a:t>¿Qué es el Ajuste Estacional y por qué se utiliza en la Encuesta de Expectativas de Empleo de ManpowerGroup? </a:t>
              </a:r>
            </a:p>
            <a:p>
              <a:pPr>
                <a:lnSpc>
                  <a:spcPts val="1760"/>
                </a:lnSpc>
                <a:defRPr/>
              </a:pPr>
              <a:r>
                <a:rPr lang="es-MX" sz="1100" dirty="0">
                  <a:latin typeface="Arial" panose="020B0604020202020204" pitchFamily="34" charset="0"/>
                  <a:cs typeface="Arial" panose="020B0604020202020204" pitchFamily="34" charset="0"/>
                </a:rPr>
                <a:t>El ajuste estacional es un proceso estadístico que permite que los datos de la Encuesta se presenten sin el impacto de las fluctuaciones de contratación que normalmente ocurren a lo largo del año, generalmente como resultado de diversos factores externos, como cambios en el clima, los ciclos de producción tradicionales y el público. vacaciones. El ajuste estacional tiene el efecto de aplanar los picos y suavizar los valles en los datos para ilustrar mejor las tendencias subyacentes del empleo y proporcionar una representación más precisa de los resultados de la Encuesta de Expectativas de Empleo de ManpowerGroup.</a:t>
              </a:r>
              <a:endParaRPr lang="es-MX" sz="1100" dirty="0">
                <a:latin typeface="Arial"/>
                <a:cs typeface="Arial"/>
              </a:endParaRPr>
            </a:p>
          </p:txBody>
        </p:sp>
        <p:sp>
          <p:nvSpPr>
            <p:cNvPr id="10" name="TextBox 9">
              <a:extLst>
                <a:ext uri="{FF2B5EF4-FFF2-40B4-BE49-F238E27FC236}">
                  <a16:creationId xmlns:a16="http://schemas.microsoft.com/office/drawing/2014/main" id="{DE734828-DBB1-AC62-966A-1C53DB9DD3B9}"/>
                </a:ext>
              </a:extLst>
            </p:cNvPr>
            <p:cNvSpPr txBox="1"/>
            <p:nvPr/>
          </p:nvSpPr>
          <p:spPr>
            <a:xfrm>
              <a:off x="7279689" y="1742888"/>
              <a:ext cx="3890177" cy="4129400"/>
            </a:xfrm>
            <a:prstGeom prst="rect">
              <a:avLst/>
            </a:prstGeom>
            <a:noFill/>
          </p:spPr>
          <p:txBody>
            <a:bodyPr wrap="square" lIns="0" tIns="0" rIns="0" bIns="0" rtlCol="0" anchor="t">
              <a:spAutoFit/>
            </a:bodyPr>
            <a:lstStyle/>
            <a:p>
              <a:pPr>
                <a:lnSpc>
                  <a:spcPts val="1760"/>
                </a:lnSpc>
                <a:defRPr/>
              </a:pPr>
              <a:r>
                <a:rPr lang="es-MX" sz="1600" b="1" dirty="0">
                  <a:latin typeface="Arial"/>
                  <a:cs typeface="Arial"/>
                </a:rPr>
                <a:t>¿Cómo se seleccionan las empresas para la encuesta?</a:t>
              </a:r>
            </a:p>
            <a:p>
              <a:pPr>
                <a:lnSpc>
                  <a:spcPts val="1760"/>
                </a:lnSpc>
                <a:defRPr/>
              </a:pPr>
              <a:r>
                <a:rPr lang="es-MX" sz="1100" dirty="0">
                  <a:latin typeface="Arial"/>
                  <a:cs typeface="Arial"/>
                </a:rPr>
                <a:t>Los empleadores se seleccionan en función de los tipos de empresas y organizaciones que representan. Queremos asegurarnos  que nuestro panel sea representativo del mercado laboral de cada  país participante, de modo que el panel de cada país se construya en proporción a la distribución general de los sectores industriales y el tamaño de las organizaciones de ese país.</a:t>
              </a:r>
              <a:br>
                <a:rPr lang="es-MX" sz="900" dirty="0">
                  <a:latin typeface="Arial" panose="020B0604020202020204" pitchFamily="34" charset="0"/>
                  <a:cs typeface="Arial" panose="020B0604020202020204" pitchFamily="34" charset="0"/>
                </a:rPr>
              </a:br>
              <a:endParaRPr lang="es-MX" sz="900" dirty="0">
                <a:latin typeface="Arial" panose="020B0604020202020204" pitchFamily="34" charset="0"/>
                <a:cs typeface="Arial" panose="020B0604020202020204" pitchFamily="34" charset="0"/>
              </a:endParaRPr>
            </a:p>
            <a:p>
              <a:pPr lvl="0">
                <a:lnSpc>
                  <a:spcPts val="1760"/>
                </a:lnSpc>
                <a:defRPr/>
              </a:pPr>
              <a:r>
                <a:rPr lang="es-MX" sz="1600" b="1" dirty="0">
                  <a:latin typeface="Arial"/>
                  <a:cs typeface="Arial"/>
                </a:rPr>
                <a:t>¿A quién entrevista en cada empresa?</a:t>
              </a:r>
            </a:p>
            <a:p>
              <a:pPr lvl="0">
                <a:lnSpc>
                  <a:spcPts val="1760"/>
                </a:lnSpc>
                <a:defRPr/>
              </a:pPr>
              <a:r>
                <a:rPr lang="es-MX" sz="1100" dirty="0">
                  <a:latin typeface="Arial"/>
                  <a:cs typeface="Arial"/>
                </a:rPr>
                <a:t>La persona que seleccionemos para entrevistar será alguien con una buena visión general de los niveles de personal y las intenciones de contratación dentro de su organización. Normalmente será el líder de recursos humanos o un gerente de recursos humanos. Sin embargo, en organizaciones más pequeñas, esa persona puede ser el director general o incluso el director ejecutivo.</a:t>
              </a:r>
            </a:p>
          </p:txBody>
        </p:sp>
      </p:grpSp>
      <p:pic>
        <p:nvPicPr>
          <p:cNvPr id="19" name="Graphic 18">
            <a:extLst>
              <a:ext uri="{FF2B5EF4-FFF2-40B4-BE49-F238E27FC236}">
                <a16:creationId xmlns:a16="http://schemas.microsoft.com/office/drawing/2014/main" id="{2F072527-850D-6F64-4438-29D8A2C570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820" y="716409"/>
            <a:ext cx="682577" cy="682577"/>
          </a:xfrm>
          <a:prstGeom prst="rect">
            <a:avLst/>
          </a:prstGeom>
        </p:spPr>
      </p:pic>
    </p:spTree>
    <p:extLst>
      <p:ext uri="{BB962C8B-B14F-4D97-AF65-F5344CB8AC3E}">
        <p14:creationId xmlns:p14="http://schemas.microsoft.com/office/powerpoint/2010/main" val="59372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66693-7CBC-C33D-7408-CE5688285592}"/>
              </a:ext>
            </a:extLst>
          </p:cNvPr>
          <p:cNvSpPr>
            <a:spLocks noGrp="1"/>
          </p:cNvSpPr>
          <p:nvPr>
            <p:ph type="title"/>
          </p:nvPr>
        </p:nvSpPr>
        <p:spPr>
          <a:xfrm>
            <a:off x="915541" y="2429046"/>
            <a:ext cx="4493737" cy="1008032"/>
          </a:xfrm>
        </p:spPr>
        <p:txBody>
          <a:bodyPr/>
          <a:lstStyle/>
          <a:p>
            <a:pPr algn="ctr">
              <a:lnSpc>
                <a:spcPts val="3600"/>
              </a:lnSpc>
            </a:pPr>
            <a:r>
              <a:rPr lang="es-MX" dirty="0"/>
              <a:t>Resumen Ejecutivo</a:t>
            </a:r>
          </a:p>
        </p:txBody>
      </p:sp>
      <p:sp>
        <p:nvSpPr>
          <p:cNvPr id="6" name="TextBox 5">
            <a:extLst>
              <a:ext uri="{FF2B5EF4-FFF2-40B4-BE49-F238E27FC236}">
                <a16:creationId xmlns:a16="http://schemas.microsoft.com/office/drawing/2014/main" id="{EA958152-C9C8-2242-E5FB-B4E426BE31D5}"/>
              </a:ext>
            </a:extLst>
          </p:cNvPr>
          <p:cNvSpPr txBox="1"/>
          <p:nvPr/>
        </p:nvSpPr>
        <p:spPr>
          <a:xfrm>
            <a:off x="5674202" y="2062249"/>
            <a:ext cx="4563380" cy="846386"/>
          </a:xfrm>
          <a:prstGeom prst="rect">
            <a:avLst/>
          </a:prstGeom>
          <a:noFill/>
        </p:spPr>
        <p:txBody>
          <a:bodyPr wrap="square" lIns="0" tIns="0" rIns="0" bIns="0" rtlCol="0" anchor="t">
            <a:spAutoFit/>
          </a:bodyPr>
          <a:lstStyle/>
          <a:p>
            <a:r>
              <a:rPr lang="es-MX" sz="3500" b="1" dirty="0">
                <a:solidFill>
                  <a:srgbClr val="78CAF1"/>
                </a:solidFill>
                <a:latin typeface="Arial"/>
                <a:cs typeface="Arial"/>
              </a:rPr>
              <a:t>33% </a:t>
            </a:r>
            <a:r>
              <a:rPr lang="es-MX" sz="2000" b="1" dirty="0">
                <a:solidFill>
                  <a:srgbClr val="78CAF1"/>
                </a:solidFill>
                <a:latin typeface="Arial"/>
                <a:cs typeface="Arial"/>
              </a:rPr>
              <a:t>Tendencia Neta de Empleo  en Puerto Rico</a:t>
            </a:r>
          </a:p>
        </p:txBody>
      </p:sp>
      <p:sp>
        <p:nvSpPr>
          <p:cNvPr id="3" name="Rectángulo 2"/>
          <p:cNvSpPr/>
          <p:nvPr/>
        </p:nvSpPr>
        <p:spPr>
          <a:xfrm>
            <a:off x="5505651" y="3277048"/>
            <a:ext cx="5637269" cy="1077218"/>
          </a:xfrm>
          <a:prstGeom prst="rect">
            <a:avLst/>
          </a:prstGeom>
        </p:spPr>
        <p:txBody>
          <a:bodyPr wrap="square">
            <a:spAutoFit/>
          </a:bodyPr>
          <a:lstStyle/>
          <a:p>
            <a:r>
              <a:rPr lang="es-MX" sz="1600" dirty="0">
                <a:solidFill>
                  <a:srgbClr val="56BDED"/>
                </a:solidFill>
                <a:cs typeface="Arial"/>
              </a:rPr>
              <a:t>Se calcula restando el porcentaje de los empleadores que prevén reducir su plantilla frente a los que tienen previsto contratar. </a:t>
            </a:r>
            <a:r>
              <a:rPr lang="es-MX" sz="1600" dirty="0">
                <a:solidFill>
                  <a:srgbClr val="56BDED"/>
                </a:solidFill>
                <a:latin typeface="Helvetica"/>
                <a:cs typeface="Helvetica"/>
              </a:rPr>
              <a:t>En comparación con el trimestre pasado tuvo una reducción de -3 p.p. y de 7 p.p. frente al año pasado.</a:t>
            </a:r>
            <a:endParaRPr lang="es-MX" sz="1600" dirty="0">
              <a:solidFill>
                <a:srgbClr val="56BDED"/>
              </a:solidFill>
              <a:cs typeface="Arial"/>
            </a:endParaRPr>
          </a:p>
        </p:txBody>
      </p:sp>
      <p:cxnSp>
        <p:nvCxnSpPr>
          <p:cNvPr id="16" name="Straight Connector 19">
            <a:extLst>
              <a:ext uri="{FF2B5EF4-FFF2-40B4-BE49-F238E27FC236}">
                <a16:creationId xmlns:a16="http://schemas.microsoft.com/office/drawing/2014/main" id="{945E74FA-235B-D596-C6C7-965602ED7110}"/>
              </a:ext>
            </a:extLst>
          </p:cNvPr>
          <p:cNvCxnSpPr>
            <a:cxnSpLocks/>
          </p:cNvCxnSpPr>
          <p:nvPr/>
        </p:nvCxnSpPr>
        <p:spPr>
          <a:xfrm>
            <a:off x="5617052" y="4694104"/>
            <a:ext cx="5541577" cy="0"/>
          </a:xfrm>
          <a:prstGeom prst="line">
            <a:avLst/>
          </a:prstGeom>
          <a:ln w="25400" cap="rnd">
            <a:solidFill>
              <a:srgbClr val="56BDED">
                <a:alpha val="50000"/>
              </a:srgbClr>
            </a:solidFill>
          </a:ln>
        </p:spPr>
        <p:style>
          <a:lnRef idx="1">
            <a:schemeClr val="accent1"/>
          </a:lnRef>
          <a:fillRef idx="0">
            <a:schemeClr val="accent1"/>
          </a:fillRef>
          <a:effectRef idx="0">
            <a:schemeClr val="accent1"/>
          </a:effectRef>
          <a:fontRef idx="minor">
            <a:schemeClr val="tx1"/>
          </a:fontRef>
        </p:style>
      </p:cxnSp>
      <p:sp>
        <p:nvSpPr>
          <p:cNvPr id="25" name="TextBox 7">
            <a:extLst>
              <a:ext uri="{FF2B5EF4-FFF2-40B4-BE49-F238E27FC236}">
                <a16:creationId xmlns:a16="http://schemas.microsoft.com/office/drawing/2014/main" id="{9235B70C-BE49-9ADC-A568-FAF3D436E1F9}"/>
              </a:ext>
            </a:extLst>
          </p:cNvPr>
          <p:cNvSpPr txBox="1"/>
          <p:nvPr/>
        </p:nvSpPr>
        <p:spPr>
          <a:xfrm>
            <a:off x="1220417" y="3353182"/>
            <a:ext cx="3513968" cy="492443"/>
          </a:xfrm>
          <a:prstGeom prst="rect">
            <a:avLst/>
          </a:prstGeom>
          <a:noFill/>
        </p:spPr>
        <p:txBody>
          <a:bodyPr wrap="square" lIns="0" tIns="0" rIns="0" bIns="0" rtlCol="0">
            <a:spAutoFit/>
          </a:bodyPr>
          <a:lstStyle/>
          <a:p>
            <a:pPr algn="ctr"/>
            <a:r>
              <a:rPr lang="es-MX" sz="1600" b="1" dirty="0">
                <a:latin typeface="Arial" panose="020B0604020202020204" pitchFamily="34" charset="0"/>
                <a:cs typeface="Arial" panose="020B0604020202020204" pitchFamily="34" charset="0"/>
              </a:rPr>
              <a:t>Sectores con Mayor Demanda de Contratación en Puerto Rico</a:t>
            </a:r>
            <a:endParaRPr lang="es-MX" sz="1200" dirty="0">
              <a:latin typeface="Arial" panose="020B0604020202020204" pitchFamily="34" charset="0"/>
              <a:cs typeface="Arial" panose="020B0604020202020204" pitchFamily="34" charset="0"/>
            </a:endParaRPr>
          </a:p>
        </p:txBody>
      </p:sp>
      <p:sp>
        <p:nvSpPr>
          <p:cNvPr id="26" name="TextBox 8">
            <a:extLst>
              <a:ext uri="{FF2B5EF4-FFF2-40B4-BE49-F238E27FC236}">
                <a16:creationId xmlns:a16="http://schemas.microsoft.com/office/drawing/2014/main" id="{F450B01F-2948-CD24-44DE-E105DF91BB63}"/>
              </a:ext>
            </a:extLst>
          </p:cNvPr>
          <p:cNvSpPr txBox="1"/>
          <p:nvPr/>
        </p:nvSpPr>
        <p:spPr>
          <a:xfrm>
            <a:off x="2718702" y="4275034"/>
            <a:ext cx="1119936" cy="400110"/>
          </a:xfrm>
          <a:prstGeom prst="rect">
            <a:avLst/>
          </a:prstGeom>
          <a:noFill/>
        </p:spPr>
        <p:txBody>
          <a:bodyPr wrap="square" lIns="0" tIns="0" rIns="0" bIns="0" rtlCol="0" anchor="t">
            <a:spAutoFit/>
          </a:bodyPr>
          <a:lstStyle/>
          <a:p>
            <a:r>
              <a:rPr lang="es-MX" sz="1300" b="1" dirty="0">
                <a:latin typeface="Arial"/>
                <a:cs typeface="Arial"/>
              </a:rPr>
              <a:t>Servicios de comunicación</a:t>
            </a:r>
            <a:endParaRPr lang="es-MX" sz="1300" dirty="0">
              <a:latin typeface="Arial"/>
              <a:cs typeface="Arial"/>
            </a:endParaRPr>
          </a:p>
        </p:txBody>
      </p:sp>
      <p:sp>
        <p:nvSpPr>
          <p:cNvPr id="27" name="TextBox 9">
            <a:extLst>
              <a:ext uri="{FF2B5EF4-FFF2-40B4-BE49-F238E27FC236}">
                <a16:creationId xmlns:a16="http://schemas.microsoft.com/office/drawing/2014/main" id="{E213879F-277B-54E4-C764-7578D567EAC3}"/>
              </a:ext>
            </a:extLst>
          </p:cNvPr>
          <p:cNvSpPr txBox="1"/>
          <p:nvPr/>
        </p:nvSpPr>
        <p:spPr>
          <a:xfrm>
            <a:off x="2753496" y="4991669"/>
            <a:ext cx="1304945" cy="40011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Tecnologías de la Información</a:t>
            </a:r>
            <a:endParaRPr lang="es-MX" sz="1300" dirty="0">
              <a:latin typeface="Arial" panose="020B0604020202020204" pitchFamily="34" charset="0"/>
              <a:cs typeface="Arial" panose="020B0604020202020204" pitchFamily="34" charset="0"/>
            </a:endParaRPr>
          </a:p>
        </p:txBody>
      </p:sp>
      <p:pic>
        <p:nvPicPr>
          <p:cNvPr id="28" name="Graphic 11">
            <a:extLst>
              <a:ext uri="{FF2B5EF4-FFF2-40B4-BE49-F238E27FC236}">
                <a16:creationId xmlns:a16="http://schemas.microsoft.com/office/drawing/2014/main" id="{AE068691-2D12-8557-C3B7-748E90BB62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0216" y="4931868"/>
            <a:ext cx="469900" cy="519712"/>
          </a:xfrm>
          <a:prstGeom prst="rect">
            <a:avLst/>
          </a:prstGeom>
        </p:spPr>
      </p:pic>
      <p:pic>
        <p:nvPicPr>
          <p:cNvPr id="4" name="Graphic 44">
            <a:extLst>
              <a:ext uri="{FF2B5EF4-FFF2-40B4-BE49-F238E27FC236}">
                <a16:creationId xmlns:a16="http://schemas.microsoft.com/office/drawing/2014/main" id="{410154AD-F79B-E6EB-DEF8-39FFD1DE3E4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030417" y="4265934"/>
            <a:ext cx="501542" cy="501542"/>
          </a:xfrm>
          <a:prstGeom prst="rect">
            <a:avLst/>
          </a:prstGeom>
        </p:spPr>
      </p:pic>
    </p:spTree>
    <p:extLst>
      <p:ext uri="{BB962C8B-B14F-4D97-AF65-F5344CB8AC3E}">
        <p14:creationId xmlns:p14="http://schemas.microsoft.com/office/powerpoint/2010/main" val="355535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D0132-7142-CFA7-633F-422FC037ABC6}"/>
              </a:ext>
            </a:extLst>
          </p:cNvPr>
          <p:cNvSpPr>
            <a:spLocks noGrp="1"/>
          </p:cNvSpPr>
          <p:nvPr>
            <p:ph type="title"/>
          </p:nvPr>
        </p:nvSpPr>
        <p:spPr>
          <a:xfrm>
            <a:off x="1003207" y="1270652"/>
            <a:ext cx="10274393" cy="823260"/>
          </a:xfrm>
        </p:spPr>
        <p:txBody>
          <a:bodyPr/>
          <a:lstStyle/>
          <a:p>
            <a:r>
              <a:rPr lang="es-MX" dirty="0"/>
              <a:t>Índice</a:t>
            </a:r>
          </a:p>
        </p:txBody>
      </p:sp>
      <p:sp>
        <p:nvSpPr>
          <p:cNvPr id="3" name="Text Placeholder 2">
            <a:extLst>
              <a:ext uri="{FF2B5EF4-FFF2-40B4-BE49-F238E27FC236}">
                <a16:creationId xmlns:a16="http://schemas.microsoft.com/office/drawing/2014/main" id="{57D3298C-7723-5556-8B7C-90297BAF2F1C}"/>
              </a:ext>
            </a:extLst>
          </p:cNvPr>
          <p:cNvSpPr>
            <a:spLocks noGrp="1"/>
          </p:cNvSpPr>
          <p:nvPr>
            <p:ph type="body" sz="quarter" idx="16"/>
          </p:nvPr>
        </p:nvSpPr>
        <p:spPr>
          <a:xfrm>
            <a:off x="2866581" y="3175605"/>
            <a:ext cx="3349024" cy="253395"/>
          </a:xfrm>
        </p:spPr>
        <p:txBody>
          <a:bodyPr/>
          <a:lstStyle/>
          <a:p>
            <a:r>
              <a:rPr lang="es-MX" sz="1800" dirty="0"/>
              <a:t>1Q | Expectativas de Empleo en Puerto Rico</a:t>
            </a:r>
          </a:p>
        </p:txBody>
      </p:sp>
      <p:pic>
        <p:nvPicPr>
          <p:cNvPr id="13" name="Imagen 12">
            <a:extLst>
              <a:ext uri="{FF2B5EF4-FFF2-40B4-BE49-F238E27FC236}">
                <a16:creationId xmlns:a16="http://schemas.microsoft.com/office/drawing/2014/main" id="{CFF31FBB-60DA-646B-EEE6-7C2E1DBBD983}"/>
              </a:ext>
            </a:extLst>
          </p:cNvPr>
          <p:cNvPicPr>
            <a:picLocks noChangeAspect="1"/>
          </p:cNvPicPr>
          <p:nvPr/>
        </p:nvPicPr>
        <p:blipFill>
          <a:blip r:embed="rId3"/>
          <a:stretch>
            <a:fillRect/>
          </a:stretch>
        </p:blipFill>
        <p:spPr>
          <a:xfrm>
            <a:off x="5092289" y="4403393"/>
            <a:ext cx="733425" cy="276225"/>
          </a:xfrm>
          <a:prstGeom prst="rect">
            <a:avLst/>
          </a:prstGeom>
        </p:spPr>
      </p:pic>
      <p:sp>
        <p:nvSpPr>
          <p:cNvPr id="4" name="CuadroTexto 3">
            <a:extLst>
              <a:ext uri="{FF2B5EF4-FFF2-40B4-BE49-F238E27FC236}">
                <a16:creationId xmlns:a16="http://schemas.microsoft.com/office/drawing/2014/main" id="{DEC477B0-4910-B18F-31D2-B4FAD3638C50}"/>
              </a:ext>
            </a:extLst>
          </p:cNvPr>
          <p:cNvSpPr txBox="1"/>
          <p:nvPr/>
        </p:nvSpPr>
        <p:spPr>
          <a:xfrm>
            <a:off x="2866581" y="4288994"/>
            <a:ext cx="2851313" cy="369332"/>
          </a:xfrm>
          <a:prstGeom prst="rect">
            <a:avLst/>
          </a:prstGeom>
          <a:noFill/>
        </p:spPr>
        <p:txBody>
          <a:bodyPr wrap="square" rtlCol="0">
            <a:spAutoFit/>
          </a:bodyPr>
          <a:lstStyle/>
          <a:p>
            <a:r>
              <a:rPr lang="es-MX" dirty="0"/>
              <a:t>Expectativas por Sector</a:t>
            </a:r>
          </a:p>
        </p:txBody>
      </p:sp>
      <p:sp>
        <p:nvSpPr>
          <p:cNvPr id="5" name="CuadroTexto 4">
            <a:extLst>
              <a:ext uri="{FF2B5EF4-FFF2-40B4-BE49-F238E27FC236}">
                <a16:creationId xmlns:a16="http://schemas.microsoft.com/office/drawing/2014/main" id="{BB54A28F-4932-3755-DDF1-BB5A7AF315C1}"/>
              </a:ext>
            </a:extLst>
          </p:cNvPr>
          <p:cNvSpPr txBox="1"/>
          <p:nvPr/>
        </p:nvSpPr>
        <p:spPr>
          <a:xfrm>
            <a:off x="7255315" y="3204587"/>
            <a:ext cx="2851313" cy="369332"/>
          </a:xfrm>
          <a:prstGeom prst="rect">
            <a:avLst/>
          </a:prstGeom>
          <a:noFill/>
        </p:spPr>
        <p:txBody>
          <a:bodyPr wrap="square" rtlCol="0">
            <a:spAutoFit/>
          </a:bodyPr>
          <a:lstStyle/>
          <a:p>
            <a:r>
              <a:rPr lang="es-MX" dirty="0"/>
              <a:t>Tendencias Laborales</a:t>
            </a:r>
          </a:p>
        </p:txBody>
      </p:sp>
      <p:sp>
        <p:nvSpPr>
          <p:cNvPr id="7" name="Marcador de texto 6">
            <a:extLst>
              <a:ext uri="{FF2B5EF4-FFF2-40B4-BE49-F238E27FC236}">
                <a16:creationId xmlns:a16="http://schemas.microsoft.com/office/drawing/2014/main" id="{48476037-2CBA-0F53-7D29-4A00FCCF3C0A}"/>
              </a:ext>
            </a:extLst>
          </p:cNvPr>
          <p:cNvSpPr>
            <a:spLocks noGrp="1"/>
          </p:cNvSpPr>
          <p:nvPr>
            <p:ph type="body" sz="quarter" idx="21"/>
          </p:nvPr>
        </p:nvSpPr>
        <p:spPr>
          <a:xfrm>
            <a:off x="7356324" y="4254437"/>
            <a:ext cx="2516881" cy="276225"/>
          </a:xfrm>
        </p:spPr>
        <p:txBody>
          <a:bodyPr/>
          <a:lstStyle/>
          <a:p>
            <a:r>
              <a:rPr lang="es-MX" sz="1800" dirty="0"/>
              <a:t>Acerca de la encuesta</a:t>
            </a:r>
          </a:p>
        </p:txBody>
      </p:sp>
    </p:spTree>
    <p:extLst>
      <p:ext uri="{BB962C8B-B14F-4D97-AF65-F5344CB8AC3E}">
        <p14:creationId xmlns:p14="http://schemas.microsoft.com/office/powerpoint/2010/main" val="2164366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727E7F7-2584-58BC-3824-F507CAA910E8}"/>
              </a:ext>
            </a:extLst>
          </p:cNvPr>
          <p:cNvSpPr txBox="1">
            <a:spLocks/>
          </p:cNvSpPr>
          <p:nvPr/>
        </p:nvSpPr>
        <p:spPr>
          <a:xfrm>
            <a:off x="576914" y="2514600"/>
            <a:ext cx="3902954" cy="1828800"/>
          </a:xfrm>
          <a:prstGeom prst="rect">
            <a:avLst/>
          </a:prstGeom>
        </p:spPr>
        <p:txBody>
          <a:bodyPr vert="horz" lIns="0" tIns="0" rIns="0" bIns="0" rtlCol="0" anchor="ctr" anchorCtr="0">
            <a:noAutofit/>
          </a:bodyPr>
          <a:lstStyle>
            <a:lvl1pPr algn="ctr" defTabSz="914400" rtl="0" eaLnBrk="1" latinLnBrk="0" hangingPunct="1">
              <a:lnSpc>
                <a:spcPct val="100000"/>
              </a:lnSpc>
              <a:spcBef>
                <a:spcPct val="0"/>
              </a:spcBef>
              <a:buNone/>
              <a:defRPr sz="3500" b="0" i="0" kern="1200">
                <a:solidFill>
                  <a:schemeClr val="bg1"/>
                </a:solidFill>
                <a:latin typeface="Arial" panose="020B0604020202020204" pitchFamily="34" charset="0"/>
                <a:ea typeface="+mj-ea"/>
                <a:cs typeface="Arial" panose="020B0604020202020204" pitchFamily="34" charset="0"/>
              </a:defRPr>
            </a:lvl1pPr>
          </a:lstStyle>
          <a:p>
            <a:r>
              <a:rPr lang="es-MX" b="1" dirty="0">
                <a:latin typeface="Arial"/>
                <a:cs typeface="Arial"/>
              </a:rPr>
              <a:t>Expectativas de Empleo </a:t>
            </a:r>
            <a:r>
              <a:rPr lang="en-US" b="1" dirty="0">
                <a:latin typeface="Arial"/>
                <a:cs typeface="Arial"/>
              </a:rPr>
              <a:t>1Q</a:t>
            </a:r>
          </a:p>
          <a:p>
            <a:r>
              <a:rPr lang="es-MX" b="1" dirty="0">
                <a:latin typeface="Arial"/>
                <a:cs typeface="Arial"/>
              </a:rPr>
              <a:t>Puerto Rico </a:t>
            </a:r>
          </a:p>
        </p:txBody>
      </p:sp>
      <p:pic>
        <p:nvPicPr>
          <p:cNvPr id="3" name="Graphic 2">
            <a:extLst>
              <a:ext uri="{FF2B5EF4-FFF2-40B4-BE49-F238E27FC236}">
                <a16:creationId xmlns:a16="http://schemas.microsoft.com/office/drawing/2014/main" id="{06D94B1C-D09A-29F0-9479-C50402FB47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09508" y="1876834"/>
            <a:ext cx="637766" cy="637766"/>
          </a:xfrm>
          <a:prstGeom prst="rect">
            <a:avLst/>
          </a:prstGeom>
        </p:spPr>
      </p:pic>
    </p:spTree>
    <p:extLst>
      <p:ext uri="{BB962C8B-B14F-4D97-AF65-F5344CB8AC3E}">
        <p14:creationId xmlns:p14="http://schemas.microsoft.com/office/powerpoint/2010/main" val="3508941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4E8644B8-5C01-8E83-C306-0F1B147210CD}"/>
              </a:ext>
            </a:extLst>
          </p:cNvPr>
          <p:cNvSpPr>
            <a:spLocks noGrp="1"/>
          </p:cNvSpPr>
          <p:nvPr>
            <p:ph idx="1"/>
          </p:nvPr>
        </p:nvSpPr>
        <p:spPr>
          <a:xfrm>
            <a:off x="1019175" y="1501747"/>
            <a:ext cx="10153650" cy="589234"/>
          </a:xfrm>
          <a:noFill/>
        </p:spPr>
        <p:txBody>
          <a:bodyPr/>
          <a:lstStyle/>
          <a:p>
            <a:r>
              <a:rPr lang="es-MX" b="1" dirty="0"/>
              <a:t>Las expectativas nacionales se han debilitado un -3% </a:t>
            </a:r>
            <a:r>
              <a:rPr lang="es-MX" dirty="0"/>
              <a:t>desde el trimestre anterior, pero han aumentado un 7% en comparación con el mismo período del año pasado.</a:t>
            </a:r>
            <a:endParaRPr lang="en-US" dirty="0"/>
          </a:p>
        </p:txBody>
      </p:sp>
      <p:sp>
        <p:nvSpPr>
          <p:cNvPr id="2" name="Title 1">
            <a:extLst>
              <a:ext uri="{FF2B5EF4-FFF2-40B4-BE49-F238E27FC236}">
                <a16:creationId xmlns:a16="http://schemas.microsoft.com/office/drawing/2014/main" id="{4DECB6B9-04FB-F81B-600D-D11ED4B20A50}"/>
              </a:ext>
            </a:extLst>
          </p:cNvPr>
          <p:cNvSpPr>
            <a:spLocks noGrp="1"/>
          </p:cNvSpPr>
          <p:nvPr>
            <p:ph type="title"/>
          </p:nvPr>
        </p:nvSpPr>
        <p:spPr/>
        <p:txBody>
          <a:bodyPr/>
          <a:lstStyle/>
          <a:p>
            <a:r>
              <a:rPr lang="es-MX" dirty="0"/>
              <a:t>Cambios a través del tiempo en Puerto Rico </a:t>
            </a:r>
          </a:p>
        </p:txBody>
      </p:sp>
      <p:grpSp>
        <p:nvGrpSpPr>
          <p:cNvPr id="27" name="Group 26">
            <a:extLst>
              <a:ext uri="{FF2B5EF4-FFF2-40B4-BE49-F238E27FC236}">
                <a16:creationId xmlns:a16="http://schemas.microsoft.com/office/drawing/2014/main" id="{455D4ACE-677C-F784-B4F2-87048DB160CB}"/>
              </a:ext>
            </a:extLst>
          </p:cNvPr>
          <p:cNvGrpSpPr/>
          <p:nvPr/>
        </p:nvGrpSpPr>
        <p:grpSpPr>
          <a:xfrm>
            <a:off x="807782" y="2278526"/>
            <a:ext cx="10576436" cy="3444570"/>
            <a:chOff x="792598" y="2366281"/>
            <a:chExt cx="10576436" cy="3444570"/>
          </a:xfrm>
        </p:grpSpPr>
        <p:sp>
          <p:nvSpPr>
            <p:cNvPr id="7" name="Rectangle 6">
              <a:extLst>
                <a:ext uri="{FF2B5EF4-FFF2-40B4-BE49-F238E27FC236}">
                  <a16:creationId xmlns:a16="http://schemas.microsoft.com/office/drawing/2014/main" id="{FB00DFE5-006A-3A37-470D-8684D41E0386}"/>
                </a:ext>
              </a:extLst>
            </p:cNvPr>
            <p:cNvSpPr/>
            <p:nvPr/>
          </p:nvSpPr>
          <p:spPr>
            <a:xfrm>
              <a:off x="1343025" y="4866350"/>
              <a:ext cx="9829798" cy="612213"/>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hart 2">
              <a:extLst>
                <a:ext uri="{FF2B5EF4-FFF2-40B4-BE49-F238E27FC236}">
                  <a16:creationId xmlns:a16="http://schemas.microsoft.com/office/drawing/2014/main" id="{B4A561EE-694E-F1A9-2A3B-32B1300746D4}"/>
                </a:ext>
              </a:extLst>
            </p:cNvPr>
            <p:cNvGraphicFramePr/>
            <p:nvPr>
              <p:extLst>
                <p:ext uri="{D42A27DB-BD31-4B8C-83A1-F6EECF244321}">
                  <p14:modId xmlns:p14="http://schemas.microsoft.com/office/powerpoint/2010/main" val="3276077338"/>
                </p:ext>
              </p:extLst>
            </p:nvPr>
          </p:nvGraphicFramePr>
          <p:xfrm>
            <a:off x="792598" y="2366281"/>
            <a:ext cx="10576436" cy="3431270"/>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a:extLst>
                <a:ext uri="{FF2B5EF4-FFF2-40B4-BE49-F238E27FC236}">
                  <a16:creationId xmlns:a16="http://schemas.microsoft.com/office/drawing/2014/main" id="{60F35233-D53C-34E4-2A3B-A5566F6F830B}"/>
                </a:ext>
              </a:extLst>
            </p:cNvPr>
            <p:cNvGrpSpPr/>
            <p:nvPr/>
          </p:nvGrpSpPr>
          <p:grpSpPr>
            <a:xfrm>
              <a:off x="3579342" y="2444294"/>
              <a:ext cx="6792685" cy="3034269"/>
              <a:chOff x="3635829" y="2333587"/>
              <a:chExt cx="6792685" cy="3034269"/>
            </a:xfrm>
          </p:grpSpPr>
          <p:cxnSp>
            <p:nvCxnSpPr>
              <p:cNvPr id="9" name="Straight Connector 8">
                <a:extLst>
                  <a:ext uri="{FF2B5EF4-FFF2-40B4-BE49-F238E27FC236}">
                    <a16:creationId xmlns:a16="http://schemas.microsoft.com/office/drawing/2014/main" id="{67AE8C3F-E49A-DADA-9C0A-FC6083864D81}"/>
                  </a:ext>
                </a:extLst>
              </p:cNvPr>
              <p:cNvCxnSpPr>
                <a:cxnSpLocks/>
              </p:cNvCxnSpPr>
              <p:nvPr/>
            </p:nvCxnSpPr>
            <p:spPr>
              <a:xfrm>
                <a:off x="3635829" y="2333587"/>
                <a:ext cx="0" cy="3034269"/>
              </a:xfrm>
              <a:prstGeom prst="line">
                <a:avLst/>
              </a:prstGeom>
              <a:ln w="127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78DE4F0-2590-1B18-7216-8C1CDFAE16F3}"/>
                  </a:ext>
                </a:extLst>
              </p:cNvPr>
              <p:cNvCxnSpPr>
                <a:cxnSpLocks/>
              </p:cNvCxnSpPr>
              <p:nvPr/>
            </p:nvCxnSpPr>
            <p:spPr>
              <a:xfrm>
                <a:off x="5914571" y="2333587"/>
                <a:ext cx="0" cy="3034269"/>
              </a:xfrm>
              <a:prstGeom prst="line">
                <a:avLst/>
              </a:prstGeom>
              <a:ln w="127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8B3E182-D2FF-DCDB-FB58-2ED117F61640}"/>
                  </a:ext>
                </a:extLst>
              </p:cNvPr>
              <p:cNvCxnSpPr>
                <a:cxnSpLocks/>
              </p:cNvCxnSpPr>
              <p:nvPr/>
            </p:nvCxnSpPr>
            <p:spPr>
              <a:xfrm>
                <a:off x="8135256" y="2333587"/>
                <a:ext cx="0" cy="3034269"/>
              </a:xfrm>
              <a:prstGeom prst="line">
                <a:avLst/>
              </a:prstGeom>
              <a:ln w="127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EB5FBF-B6EC-66DC-49CE-111F04194A37}"/>
                  </a:ext>
                </a:extLst>
              </p:cNvPr>
              <p:cNvCxnSpPr>
                <a:cxnSpLocks/>
              </p:cNvCxnSpPr>
              <p:nvPr/>
            </p:nvCxnSpPr>
            <p:spPr>
              <a:xfrm>
                <a:off x="10428514" y="2343314"/>
                <a:ext cx="0" cy="3024542"/>
              </a:xfrm>
              <a:prstGeom prst="line">
                <a:avLst/>
              </a:prstGeom>
              <a:ln w="127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ADDAE619-53BD-ECF2-0FD9-1DEEE7F0B88A}"/>
                </a:ext>
              </a:extLst>
            </p:cNvPr>
            <p:cNvSpPr txBox="1"/>
            <p:nvPr/>
          </p:nvSpPr>
          <p:spPr>
            <a:xfrm>
              <a:off x="1318712" y="5518463"/>
              <a:ext cx="2260627" cy="292388"/>
            </a:xfrm>
            <a:prstGeom prst="rect">
              <a:avLst/>
            </a:prstGeom>
            <a:noFill/>
          </p:spPr>
          <p:txBody>
            <a:bodyPr wrap="square" lIns="0" tIns="0" rIns="0" bIns="0" rtlCol="0">
              <a:spAutoFit/>
            </a:bodyPr>
            <a:lstStyle/>
            <a:p>
              <a:pPr algn="ctr"/>
              <a:r>
                <a:rPr lang="en-US" sz="1900" b="1">
                  <a:solidFill>
                    <a:srgbClr val="386097"/>
                  </a:solidFill>
                  <a:latin typeface="Arial" panose="020B0604020202020204" pitchFamily="34" charset="0"/>
                  <a:cs typeface="Arial" panose="020B0604020202020204" pitchFamily="34" charset="0"/>
                </a:rPr>
                <a:t>2020</a:t>
              </a:r>
            </a:p>
          </p:txBody>
        </p:sp>
        <p:sp>
          <p:nvSpPr>
            <p:cNvPr id="15" name="TextBox 14">
              <a:extLst>
                <a:ext uri="{FF2B5EF4-FFF2-40B4-BE49-F238E27FC236}">
                  <a16:creationId xmlns:a16="http://schemas.microsoft.com/office/drawing/2014/main" id="{4D00127F-3D94-345F-51D3-B7CBBF5A3F60}"/>
                </a:ext>
              </a:extLst>
            </p:cNvPr>
            <p:cNvSpPr txBox="1"/>
            <p:nvPr/>
          </p:nvSpPr>
          <p:spPr>
            <a:xfrm>
              <a:off x="3588396" y="5518463"/>
              <a:ext cx="2260627" cy="292388"/>
            </a:xfrm>
            <a:prstGeom prst="rect">
              <a:avLst/>
            </a:prstGeom>
            <a:noFill/>
          </p:spPr>
          <p:txBody>
            <a:bodyPr wrap="square" lIns="0" tIns="0" rIns="0" bIns="0" rtlCol="0">
              <a:spAutoFit/>
            </a:bodyPr>
            <a:lstStyle/>
            <a:p>
              <a:pPr algn="ctr"/>
              <a:r>
                <a:rPr lang="en-US" sz="1900" b="1">
                  <a:solidFill>
                    <a:srgbClr val="386097"/>
                  </a:solidFill>
                  <a:latin typeface="Arial" panose="020B0604020202020204" pitchFamily="34" charset="0"/>
                  <a:cs typeface="Arial" panose="020B0604020202020204" pitchFamily="34" charset="0"/>
                </a:rPr>
                <a:t>2021</a:t>
              </a:r>
            </a:p>
          </p:txBody>
        </p:sp>
        <p:sp>
          <p:nvSpPr>
            <p:cNvPr id="16" name="TextBox 15">
              <a:extLst>
                <a:ext uri="{FF2B5EF4-FFF2-40B4-BE49-F238E27FC236}">
                  <a16:creationId xmlns:a16="http://schemas.microsoft.com/office/drawing/2014/main" id="{467D9C42-2D33-2F94-752A-8DC4D89FFE33}"/>
                </a:ext>
              </a:extLst>
            </p:cNvPr>
            <p:cNvSpPr txBox="1"/>
            <p:nvPr/>
          </p:nvSpPr>
          <p:spPr>
            <a:xfrm>
              <a:off x="5867146" y="5518463"/>
              <a:ext cx="2211623" cy="292388"/>
            </a:xfrm>
            <a:prstGeom prst="rect">
              <a:avLst/>
            </a:prstGeom>
            <a:noFill/>
          </p:spPr>
          <p:txBody>
            <a:bodyPr wrap="square" lIns="0" tIns="0" rIns="0" bIns="0" rtlCol="0">
              <a:spAutoFit/>
            </a:bodyPr>
            <a:lstStyle/>
            <a:p>
              <a:pPr algn="ctr"/>
              <a:r>
                <a:rPr lang="en-US" sz="1900" b="1">
                  <a:solidFill>
                    <a:srgbClr val="386097"/>
                  </a:solidFill>
                  <a:latin typeface="Arial" panose="020B0604020202020204" pitchFamily="34" charset="0"/>
                  <a:cs typeface="Arial" panose="020B0604020202020204" pitchFamily="34" charset="0"/>
                </a:rPr>
                <a:t>2022</a:t>
              </a:r>
            </a:p>
          </p:txBody>
        </p:sp>
        <p:sp>
          <p:nvSpPr>
            <p:cNvPr id="17" name="TextBox 16">
              <a:extLst>
                <a:ext uri="{FF2B5EF4-FFF2-40B4-BE49-F238E27FC236}">
                  <a16:creationId xmlns:a16="http://schemas.microsoft.com/office/drawing/2014/main" id="{7470B677-7312-1CB8-516D-F1A910634611}"/>
                </a:ext>
              </a:extLst>
            </p:cNvPr>
            <p:cNvSpPr txBox="1"/>
            <p:nvPr/>
          </p:nvSpPr>
          <p:spPr>
            <a:xfrm>
              <a:off x="8078769" y="5518463"/>
              <a:ext cx="2293249" cy="292388"/>
            </a:xfrm>
            <a:prstGeom prst="rect">
              <a:avLst/>
            </a:prstGeom>
            <a:noFill/>
          </p:spPr>
          <p:txBody>
            <a:bodyPr wrap="square" lIns="0" tIns="0" rIns="0" bIns="0" rtlCol="0">
              <a:spAutoFit/>
            </a:bodyPr>
            <a:lstStyle/>
            <a:p>
              <a:pPr algn="ctr"/>
              <a:r>
                <a:rPr lang="en-US" sz="1900" b="1">
                  <a:solidFill>
                    <a:srgbClr val="386097"/>
                  </a:solidFill>
                  <a:latin typeface="Arial" panose="020B0604020202020204" pitchFamily="34" charset="0"/>
                  <a:cs typeface="Arial" panose="020B0604020202020204" pitchFamily="34" charset="0"/>
                </a:rPr>
                <a:t>2023</a:t>
              </a:r>
            </a:p>
          </p:txBody>
        </p:sp>
        <p:sp>
          <p:nvSpPr>
            <p:cNvPr id="18" name="TextBox 17">
              <a:extLst>
                <a:ext uri="{FF2B5EF4-FFF2-40B4-BE49-F238E27FC236}">
                  <a16:creationId xmlns:a16="http://schemas.microsoft.com/office/drawing/2014/main" id="{358FB44F-A498-A955-979C-D04D050445A8}"/>
                </a:ext>
              </a:extLst>
            </p:cNvPr>
            <p:cNvSpPr txBox="1"/>
            <p:nvPr/>
          </p:nvSpPr>
          <p:spPr>
            <a:xfrm>
              <a:off x="10500692" y="5518463"/>
              <a:ext cx="581914" cy="292388"/>
            </a:xfrm>
            <a:prstGeom prst="rect">
              <a:avLst/>
            </a:prstGeom>
            <a:noFill/>
          </p:spPr>
          <p:txBody>
            <a:bodyPr wrap="square" lIns="0" tIns="0" rIns="0" bIns="0" rtlCol="0">
              <a:spAutoFit/>
            </a:bodyPr>
            <a:lstStyle/>
            <a:p>
              <a:pPr algn="ctr"/>
              <a:r>
                <a:rPr lang="en-US" sz="1900" b="1">
                  <a:solidFill>
                    <a:srgbClr val="386097"/>
                  </a:solidFill>
                  <a:latin typeface="Arial" panose="020B0604020202020204" pitchFamily="34" charset="0"/>
                  <a:cs typeface="Arial" panose="020B0604020202020204" pitchFamily="34" charset="0"/>
                </a:rPr>
                <a:t>2024</a:t>
              </a:r>
            </a:p>
          </p:txBody>
        </p:sp>
      </p:grpSp>
    </p:spTree>
    <p:extLst>
      <p:ext uri="{BB962C8B-B14F-4D97-AF65-F5344CB8AC3E}">
        <p14:creationId xmlns:p14="http://schemas.microsoft.com/office/powerpoint/2010/main" val="1935938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016720AA-423F-1B2D-E619-7B81125E5B83}"/>
              </a:ext>
            </a:extLst>
          </p:cNvPr>
          <p:cNvSpPr>
            <a:spLocks noGrp="1"/>
          </p:cNvSpPr>
          <p:nvPr>
            <p:ph type="title"/>
          </p:nvPr>
        </p:nvSpPr>
        <p:spPr>
          <a:xfrm>
            <a:off x="556458" y="2232846"/>
            <a:ext cx="3787001" cy="941760"/>
          </a:xfrm>
        </p:spPr>
        <p:txBody>
          <a:bodyPr/>
          <a:lstStyle/>
          <a:p>
            <a:r>
              <a:rPr lang="es-MX" dirty="0">
                <a:latin typeface="Arial"/>
                <a:cs typeface="Arial"/>
              </a:rPr>
              <a:t>Expectativas de Empleo en Puerto Rico 1Q 2024</a:t>
            </a:r>
            <a:endParaRPr lang="es-MX" dirty="0"/>
          </a:p>
        </p:txBody>
      </p:sp>
      <p:grpSp>
        <p:nvGrpSpPr>
          <p:cNvPr id="7" name="Group 6">
            <a:extLst>
              <a:ext uri="{FF2B5EF4-FFF2-40B4-BE49-F238E27FC236}">
                <a16:creationId xmlns:a16="http://schemas.microsoft.com/office/drawing/2014/main" id="{01080EC3-20B2-5F55-08A6-BF431A733C20}"/>
              </a:ext>
            </a:extLst>
          </p:cNvPr>
          <p:cNvGrpSpPr/>
          <p:nvPr/>
        </p:nvGrpSpPr>
        <p:grpSpPr>
          <a:xfrm>
            <a:off x="5507665" y="0"/>
            <a:ext cx="5686425" cy="6407150"/>
            <a:chOff x="5486400" y="-134427"/>
            <a:chExt cx="5686425" cy="6407150"/>
          </a:xfrm>
        </p:grpSpPr>
        <p:sp>
          <p:nvSpPr>
            <p:cNvPr id="3" name="Rectangle 2">
              <a:extLst>
                <a:ext uri="{FF2B5EF4-FFF2-40B4-BE49-F238E27FC236}">
                  <a16:creationId xmlns:a16="http://schemas.microsoft.com/office/drawing/2014/main" id="{F6576156-3B5E-D88D-7044-1427C5930AB1}"/>
                </a:ext>
              </a:extLst>
            </p:cNvPr>
            <p:cNvSpPr/>
            <p:nvPr/>
          </p:nvSpPr>
          <p:spPr>
            <a:xfrm>
              <a:off x="5486400" y="-134427"/>
              <a:ext cx="5686425" cy="6407150"/>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E716B8F-0393-2885-4329-D2188F3774F7}"/>
                </a:ext>
              </a:extLst>
            </p:cNvPr>
            <p:cNvSpPr/>
            <p:nvPr/>
          </p:nvSpPr>
          <p:spPr>
            <a:xfrm>
              <a:off x="5486400" y="4180113"/>
              <a:ext cx="5686425" cy="1349829"/>
            </a:xfrm>
            <a:prstGeom prst="rect">
              <a:avLst/>
            </a:prstGeom>
            <a:gradFill>
              <a:gsLst>
                <a:gs pos="0">
                  <a:srgbClr val="56BDED">
                    <a:alpha val="50000"/>
                  </a:srgbClr>
                </a:gs>
                <a:gs pos="50000">
                  <a:srgbClr val="56BDED">
                    <a:alpha val="0"/>
                  </a:srgbClr>
                </a:gs>
                <a:gs pos="100000">
                  <a:srgbClr val="56BDED">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Chart 16">
              <a:extLst>
                <a:ext uri="{FF2B5EF4-FFF2-40B4-BE49-F238E27FC236}">
                  <a16:creationId xmlns:a16="http://schemas.microsoft.com/office/drawing/2014/main" id="{C13AEDB1-351D-9C6D-99AD-76D76E06567C}"/>
                </a:ext>
              </a:extLst>
            </p:cNvPr>
            <p:cNvGraphicFramePr/>
            <p:nvPr>
              <p:extLst>
                <p:ext uri="{D42A27DB-BD31-4B8C-83A1-F6EECF244321}">
                  <p14:modId xmlns:p14="http://schemas.microsoft.com/office/powerpoint/2010/main" val="2292849732"/>
                </p:ext>
              </p:extLst>
            </p:nvPr>
          </p:nvGraphicFramePr>
          <p:xfrm>
            <a:off x="7363581" y="4042229"/>
            <a:ext cx="1644950" cy="1630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C971B2C-4B10-CA5B-5C25-615B1493CFAF}"/>
                </a:ext>
              </a:extLst>
            </p:cNvPr>
            <p:cNvSpPr txBox="1"/>
            <p:nvPr/>
          </p:nvSpPr>
          <p:spPr>
            <a:xfrm>
              <a:off x="9074439" y="4485695"/>
              <a:ext cx="1938020" cy="738664"/>
            </a:xfrm>
            <a:prstGeom prst="rect">
              <a:avLst/>
            </a:prstGeom>
            <a:noFill/>
          </p:spPr>
          <p:txBody>
            <a:bodyPr wrap="square" lIns="0" tIns="0" rIns="0" bIns="0" rtlCol="0">
              <a:spAutoFit/>
            </a:bodyPr>
            <a:lstStyle/>
            <a:p>
              <a:r>
                <a:rPr lang="es-MX" sz="1600" b="1" dirty="0">
                  <a:solidFill>
                    <a:srgbClr val="386097"/>
                  </a:solidFill>
                  <a:latin typeface="Arial" panose="020B0604020202020204" pitchFamily="34" charset="0"/>
                  <a:cs typeface="Arial" panose="020B0604020202020204" pitchFamily="34" charset="0"/>
                </a:rPr>
                <a:t>Tendencia Neta de Empleo Ajustada Estacionalmente </a:t>
              </a:r>
            </a:p>
          </p:txBody>
        </p:sp>
        <p:graphicFrame>
          <p:nvGraphicFramePr>
            <p:cNvPr id="8" name="Chart 7">
              <a:extLst>
                <a:ext uri="{FF2B5EF4-FFF2-40B4-BE49-F238E27FC236}">
                  <a16:creationId xmlns:a16="http://schemas.microsoft.com/office/drawing/2014/main" id="{A0207CB9-C6C8-B836-86E2-2F42633BA988}"/>
                </a:ext>
              </a:extLst>
            </p:cNvPr>
            <p:cNvGraphicFramePr/>
            <p:nvPr>
              <p:extLst>
                <p:ext uri="{D42A27DB-BD31-4B8C-83A1-F6EECF244321}">
                  <p14:modId xmlns:p14="http://schemas.microsoft.com/office/powerpoint/2010/main" val="785906313"/>
                </p:ext>
              </p:extLst>
            </p:nvPr>
          </p:nvGraphicFramePr>
          <p:xfrm>
            <a:off x="6651789" y="829309"/>
            <a:ext cx="3068987" cy="3271424"/>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Straight Connector 10">
              <a:extLst>
                <a:ext uri="{FF2B5EF4-FFF2-40B4-BE49-F238E27FC236}">
                  <a16:creationId xmlns:a16="http://schemas.microsoft.com/office/drawing/2014/main" id="{A0090529-4F31-30B7-BD6C-D08444DDDE7F}"/>
                </a:ext>
              </a:extLst>
            </p:cNvPr>
            <p:cNvCxnSpPr>
              <a:cxnSpLocks/>
            </p:cNvCxnSpPr>
            <p:nvPr/>
          </p:nvCxnSpPr>
          <p:spPr>
            <a:xfrm>
              <a:off x="8186057" y="1045206"/>
              <a:ext cx="0" cy="3548743"/>
            </a:xfrm>
            <a:prstGeom prst="line">
              <a:avLst/>
            </a:prstGeom>
            <a:ln w="25400" cap="rnd">
              <a:solidFill>
                <a:srgbClr val="56BDED"/>
              </a:solidFill>
              <a:prstDash val="sys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D188700-EE30-3BF9-558B-6AB200FC0E5D}"/>
                </a:ext>
              </a:extLst>
            </p:cNvPr>
            <p:cNvSpPr txBox="1"/>
            <p:nvPr/>
          </p:nvSpPr>
          <p:spPr>
            <a:xfrm>
              <a:off x="7702969" y="4601888"/>
              <a:ext cx="966175" cy="538609"/>
            </a:xfrm>
            <a:prstGeom prst="rect">
              <a:avLst/>
            </a:prstGeom>
            <a:noFill/>
          </p:spPr>
          <p:txBody>
            <a:bodyPr wrap="square" lIns="0" tIns="0" rIns="0" bIns="0" rtlCol="0">
              <a:spAutoFit/>
            </a:bodyPr>
            <a:lstStyle/>
            <a:p>
              <a:pPr algn="ctr"/>
              <a:r>
                <a:rPr lang="en-US" sz="3500" b="1" dirty="0">
                  <a:solidFill>
                    <a:srgbClr val="386097"/>
                  </a:solidFill>
                  <a:latin typeface="Arial" panose="020B0604020202020204" pitchFamily="34" charset="0"/>
                  <a:cs typeface="Arial" panose="020B0604020202020204" pitchFamily="34" charset="0"/>
                </a:rPr>
                <a:t>33%</a:t>
              </a:r>
            </a:p>
          </p:txBody>
        </p:sp>
        <p:sp>
          <p:nvSpPr>
            <p:cNvPr id="18" name="TextBox 17">
              <a:extLst>
                <a:ext uri="{FF2B5EF4-FFF2-40B4-BE49-F238E27FC236}">
                  <a16:creationId xmlns:a16="http://schemas.microsoft.com/office/drawing/2014/main" id="{568B77CD-8F01-32EE-492B-2D41BA5C2ED4}"/>
                </a:ext>
              </a:extLst>
            </p:cNvPr>
            <p:cNvSpPr txBox="1"/>
            <p:nvPr/>
          </p:nvSpPr>
          <p:spPr>
            <a:xfrm>
              <a:off x="9208781" y="1110240"/>
              <a:ext cx="1553625" cy="40011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Planifica aumentar su plantilla </a:t>
              </a:r>
            </a:p>
          </p:txBody>
        </p:sp>
        <p:sp>
          <p:nvSpPr>
            <p:cNvPr id="20" name="TextBox 19">
              <a:extLst>
                <a:ext uri="{FF2B5EF4-FFF2-40B4-BE49-F238E27FC236}">
                  <a16:creationId xmlns:a16="http://schemas.microsoft.com/office/drawing/2014/main" id="{D75C1ADD-262C-879C-5146-2EED92997D6F}"/>
                </a:ext>
              </a:extLst>
            </p:cNvPr>
            <p:cNvSpPr txBox="1"/>
            <p:nvPr/>
          </p:nvSpPr>
          <p:spPr>
            <a:xfrm>
              <a:off x="9208781" y="1855720"/>
              <a:ext cx="1367362" cy="40011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Espera reducir su plantilla </a:t>
              </a:r>
            </a:p>
          </p:txBody>
        </p:sp>
        <p:sp>
          <p:nvSpPr>
            <p:cNvPr id="21" name="TextBox 20">
              <a:extLst>
                <a:ext uri="{FF2B5EF4-FFF2-40B4-BE49-F238E27FC236}">
                  <a16:creationId xmlns:a16="http://schemas.microsoft.com/office/drawing/2014/main" id="{474693E3-6A72-5468-8450-F524B795AC24}"/>
                </a:ext>
              </a:extLst>
            </p:cNvPr>
            <p:cNvSpPr txBox="1"/>
            <p:nvPr/>
          </p:nvSpPr>
          <p:spPr>
            <a:xfrm>
              <a:off x="9208781" y="2577314"/>
              <a:ext cx="1553625" cy="600164"/>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Planifica no hacer cambios en su plantilla </a:t>
              </a:r>
            </a:p>
          </p:txBody>
        </p:sp>
        <p:sp>
          <p:nvSpPr>
            <p:cNvPr id="23" name="TextBox 22">
              <a:extLst>
                <a:ext uri="{FF2B5EF4-FFF2-40B4-BE49-F238E27FC236}">
                  <a16:creationId xmlns:a16="http://schemas.microsoft.com/office/drawing/2014/main" id="{461181B2-1BC1-0E76-EDC8-0A57CA42881F}"/>
                </a:ext>
              </a:extLst>
            </p:cNvPr>
            <p:cNvSpPr txBox="1"/>
            <p:nvPr/>
          </p:nvSpPr>
          <p:spPr>
            <a:xfrm>
              <a:off x="9208781" y="3451675"/>
              <a:ext cx="1005083" cy="200055"/>
            </a:xfrm>
            <a:prstGeom prst="rect">
              <a:avLst/>
            </a:prstGeom>
            <a:noFill/>
          </p:spPr>
          <p:txBody>
            <a:bodyPr wrap="none" lIns="0" tIns="0" rIns="0" bIns="0" rtlCol="0">
              <a:spAutoFit/>
            </a:bodyPr>
            <a:lstStyle/>
            <a:p>
              <a:r>
                <a:rPr lang="es-MX" sz="1300" b="1" dirty="0">
                  <a:latin typeface="Arial" panose="020B0604020202020204" pitchFamily="34" charset="0"/>
                  <a:cs typeface="Arial" panose="020B0604020202020204" pitchFamily="34" charset="0"/>
                </a:rPr>
                <a:t>Aún no sabe</a:t>
              </a:r>
            </a:p>
          </p:txBody>
        </p:sp>
        <p:sp>
          <p:nvSpPr>
            <p:cNvPr id="24" name="TextBox 23">
              <a:extLst>
                <a:ext uri="{FF2B5EF4-FFF2-40B4-BE49-F238E27FC236}">
                  <a16:creationId xmlns:a16="http://schemas.microsoft.com/office/drawing/2014/main" id="{60446CE9-FFDA-2A66-9C99-99A83C4D661A}"/>
                </a:ext>
              </a:extLst>
            </p:cNvPr>
            <p:cNvSpPr txBox="1"/>
            <p:nvPr/>
          </p:nvSpPr>
          <p:spPr>
            <a:xfrm>
              <a:off x="5835520" y="1110240"/>
              <a:ext cx="854762" cy="461665"/>
            </a:xfrm>
            <a:prstGeom prst="rect">
              <a:avLst/>
            </a:prstGeom>
            <a:noFill/>
          </p:spPr>
          <p:txBody>
            <a:bodyPr wrap="square" lIns="0" tIns="0" rIns="0" bIns="0" rtlCol="0">
              <a:spAutoFit/>
            </a:bodyPr>
            <a:lstStyle/>
            <a:p>
              <a:pPr algn="r"/>
              <a:r>
                <a:rPr lang="en-US" sz="3000" dirty="0">
                  <a:solidFill>
                    <a:srgbClr val="386097"/>
                  </a:solidFill>
                  <a:latin typeface="Arial" panose="020B0604020202020204" pitchFamily="34" charset="0"/>
                  <a:cs typeface="Arial" panose="020B0604020202020204" pitchFamily="34" charset="0"/>
                </a:rPr>
                <a:t>48%</a:t>
              </a:r>
              <a:endParaRPr lang="en-US" sz="1100" b="1" dirty="0">
                <a:solidFill>
                  <a:srgbClr val="386097"/>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BC5E203F-DBB6-8641-D84C-EEA633968697}"/>
                </a:ext>
              </a:extLst>
            </p:cNvPr>
            <p:cNvSpPr txBox="1"/>
            <p:nvPr/>
          </p:nvSpPr>
          <p:spPr>
            <a:xfrm>
              <a:off x="5835520" y="1867587"/>
              <a:ext cx="854762" cy="461665"/>
            </a:xfrm>
            <a:prstGeom prst="rect">
              <a:avLst/>
            </a:prstGeom>
            <a:noFill/>
          </p:spPr>
          <p:txBody>
            <a:bodyPr wrap="square" lIns="0" tIns="0" rIns="0" bIns="0" rtlCol="0">
              <a:spAutoFit/>
            </a:bodyPr>
            <a:lstStyle/>
            <a:p>
              <a:pPr algn="r"/>
              <a:r>
                <a:rPr lang="en-US" sz="3000" dirty="0">
                  <a:solidFill>
                    <a:srgbClr val="B43700"/>
                  </a:solidFill>
                  <a:latin typeface="Arial" panose="020B0604020202020204" pitchFamily="34" charset="0"/>
                  <a:cs typeface="Arial" panose="020B0604020202020204" pitchFamily="34" charset="0"/>
                </a:rPr>
                <a:t>15%</a:t>
              </a:r>
              <a:endParaRPr lang="en-US" sz="1100" b="1" dirty="0">
                <a:solidFill>
                  <a:srgbClr val="B43700"/>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0542A1EA-2EAB-B40A-0F25-BB5F2C542D02}"/>
                </a:ext>
              </a:extLst>
            </p:cNvPr>
            <p:cNvSpPr txBox="1"/>
            <p:nvPr/>
          </p:nvSpPr>
          <p:spPr>
            <a:xfrm>
              <a:off x="5835520" y="2607483"/>
              <a:ext cx="854762" cy="461665"/>
            </a:xfrm>
            <a:prstGeom prst="rect">
              <a:avLst/>
            </a:prstGeom>
            <a:noFill/>
          </p:spPr>
          <p:txBody>
            <a:bodyPr wrap="square" lIns="0" tIns="0" rIns="0" bIns="0" rtlCol="0">
              <a:spAutoFit/>
            </a:bodyPr>
            <a:lstStyle/>
            <a:p>
              <a:pPr algn="r"/>
              <a:r>
                <a:rPr lang="en-US" sz="3000" dirty="0">
                  <a:solidFill>
                    <a:srgbClr val="5C7D70"/>
                  </a:solidFill>
                  <a:latin typeface="Arial" panose="020B0604020202020204" pitchFamily="34" charset="0"/>
                  <a:cs typeface="Arial" panose="020B0604020202020204" pitchFamily="34" charset="0"/>
                </a:rPr>
                <a:t>34%</a:t>
              </a:r>
              <a:endParaRPr lang="en-US" sz="1100" b="1" dirty="0">
                <a:solidFill>
                  <a:srgbClr val="5C7D70"/>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F3FBBC9-1FC6-971B-F5CA-E308E205AD65}"/>
                </a:ext>
              </a:extLst>
            </p:cNvPr>
            <p:cNvSpPr txBox="1"/>
            <p:nvPr/>
          </p:nvSpPr>
          <p:spPr>
            <a:xfrm>
              <a:off x="5835520" y="3354359"/>
              <a:ext cx="854762" cy="461665"/>
            </a:xfrm>
            <a:prstGeom prst="rect">
              <a:avLst/>
            </a:prstGeom>
            <a:noFill/>
          </p:spPr>
          <p:txBody>
            <a:bodyPr wrap="square" lIns="0" tIns="0" rIns="0" bIns="0" rtlCol="0">
              <a:spAutoFit/>
            </a:bodyPr>
            <a:lstStyle/>
            <a:p>
              <a:pPr algn="r"/>
              <a:r>
                <a:rPr lang="en-US" sz="3000">
                  <a:latin typeface="Arial" panose="020B0604020202020204" pitchFamily="34" charset="0"/>
                  <a:cs typeface="Arial" panose="020B0604020202020204" pitchFamily="34" charset="0"/>
                </a:rPr>
                <a:t>3%</a:t>
              </a:r>
              <a:endParaRPr lang="en-US" sz="1100" b="1">
                <a:latin typeface="Arial" panose="020B0604020202020204" pitchFamily="34" charset="0"/>
                <a:cs typeface="Arial" panose="020B0604020202020204" pitchFamily="34" charset="0"/>
              </a:endParaRPr>
            </a:p>
          </p:txBody>
        </p:sp>
      </p:grpSp>
      <p:sp>
        <p:nvSpPr>
          <p:cNvPr id="6" name="CuadroTexto 5">
            <a:extLst>
              <a:ext uri="{FF2B5EF4-FFF2-40B4-BE49-F238E27FC236}">
                <a16:creationId xmlns:a16="http://schemas.microsoft.com/office/drawing/2014/main" id="{F5F43CF7-761D-DE49-03BB-0AEA7AFFCE0A}"/>
              </a:ext>
            </a:extLst>
          </p:cNvPr>
          <p:cNvSpPr txBox="1"/>
          <p:nvPr/>
        </p:nvSpPr>
        <p:spPr>
          <a:xfrm>
            <a:off x="393711" y="3742959"/>
            <a:ext cx="4586086" cy="1477328"/>
          </a:xfrm>
          <a:prstGeom prst="rect">
            <a:avLst/>
          </a:prstGeom>
          <a:noFill/>
        </p:spPr>
        <p:txBody>
          <a:bodyPr wrap="square">
            <a:spAutoFit/>
          </a:bodyPr>
          <a:lstStyle/>
          <a:p>
            <a:pPr marL="12700" marR="5080">
              <a:lnSpc>
                <a:spcPct val="100000"/>
              </a:lnSpc>
              <a:spcBef>
                <a:spcPts val="100"/>
              </a:spcBef>
            </a:pPr>
            <a:r>
              <a:rPr lang="es-MX" sz="1800" dirty="0">
                <a:solidFill>
                  <a:srgbClr val="282A31"/>
                </a:solidFill>
                <a:cs typeface="Arial MT"/>
              </a:rPr>
              <a:t>En </a:t>
            </a:r>
            <a:r>
              <a:rPr lang="es-MX" sz="1800" spc="-5" dirty="0">
                <a:solidFill>
                  <a:srgbClr val="282A31"/>
                </a:solidFill>
                <a:cs typeface="Arial MT"/>
              </a:rPr>
              <a:t>la última edición de </a:t>
            </a:r>
            <a:r>
              <a:rPr lang="es-MX" sz="1800" dirty="0">
                <a:solidFill>
                  <a:srgbClr val="282A31"/>
                </a:solidFill>
                <a:cs typeface="Arial MT"/>
              </a:rPr>
              <a:t>la </a:t>
            </a:r>
            <a:r>
              <a:rPr lang="es-MX" dirty="0">
                <a:solidFill>
                  <a:srgbClr val="282A31"/>
                </a:solidFill>
                <a:cs typeface="Arial MT"/>
              </a:rPr>
              <a:t>Encuesta de Expectativas de Empleo de ManpowerGroup Puerto Rico</a:t>
            </a:r>
            <a:r>
              <a:rPr lang="es-MX" sz="1800" spc="-5" dirty="0">
                <a:solidFill>
                  <a:srgbClr val="282A31"/>
                </a:solidFill>
                <a:cs typeface="Arial MT"/>
              </a:rPr>
              <a:t>, más de </a:t>
            </a:r>
            <a:r>
              <a:rPr lang="es-MX" spc="-5" dirty="0">
                <a:solidFill>
                  <a:srgbClr val="282A31"/>
                </a:solidFill>
                <a:cs typeface="Arial MT"/>
              </a:rPr>
              <a:t>500</a:t>
            </a:r>
            <a:r>
              <a:rPr lang="es-MX" sz="1800" spc="-5" dirty="0">
                <a:solidFill>
                  <a:srgbClr val="282A31"/>
                </a:solidFill>
                <a:cs typeface="Arial MT"/>
              </a:rPr>
              <a:t> empleadores a nivel </a:t>
            </a:r>
            <a:r>
              <a:rPr lang="es-MX" spc="-5" dirty="0">
                <a:solidFill>
                  <a:srgbClr val="282A31"/>
                </a:solidFill>
                <a:cs typeface="Arial MT"/>
              </a:rPr>
              <a:t>país reportaron</a:t>
            </a:r>
            <a:r>
              <a:rPr lang="es-MX" sz="1800" dirty="0">
                <a:solidFill>
                  <a:srgbClr val="282A31"/>
                </a:solidFill>
                <a:cs typeface="Arial MT"/>
              </a:rPr>
              <a:t> </a:t>
            </a:r>
            <a:r>
              <a:rPr lang="es-MX" sz="1800" spc="-5" dirty="0">
                <a:solidFill>
                  <a:srgbClr val="282A31"/>
                </a:solidFill>
                <a:cs typeface="Arial MT"/>
              </a:rPr>
              <a:t>una</a:t>
            </a:r>
            <a:r>
              <a:rPr lang="es-MX" sz="1800" dirty="0">
                <a:solidFill>
                  <a:srgbClr val="282A31"/>
                </a:solidFill>
                <a:cs typeface="Arial MT"/>
              </a:rPr>
              <a:t> </a:t>
            </a:r>
            <a:r>
              <a:rPr lang="es-MX" sz="1800" b="1" dirty="0">
                <a:solidFill>
                  <a:srgbClr val="282A31"/>
                </a:solidFill>
                <a:cs typeface="Arial MT"/>
              </a:rPr>
              <a:t>Tendencia</a:t>
            </a:r>
            <a:r>
              <a:rPr lang="es-MX" sz="1800" dirty="0">
                <a:solidFill>
                  <a:srgbClr val="282A31"/>
                </a:solidFill>
                <a:cs typeface="Arial MT"/>
              </a:rPr>
              <a:t> </a:t>
            </a:r>
            <a:r>
              <a:rPr lang="es-MX" sz="1800" b="1" spc="-5" dirty="0">
                <a:solidFill>
                  <a:srgbClr val="282A31"/>
                </a:solidFill>
                <a:cs typeface="Arial"/>
              </a:rPr>
              <a:t>Neta</a:t>
            </a:r>
            <a:r>
              <a:rPr lang="es-MX" sz="1800" b="1" dirty="0">
                <a:solidFill>
                  <a:srgbClr val="282A31"/>
                </a:solidFill>
                <a:cs typeface="Arial"/>
              </a:rPr>
              <a:t> de Empleo de</a:t>
            </a:r>
            <a:r>
              <a:rPr lang="es-MX" sz="1800" b="1" spc="-5" dirty="0">
                <a:solidFill>
                  <a:srgbClr val="282A31"/>
                </a:solidFill>
                <a:cs typeface="Arial"/>
              </a:rPr>
              <a:t> </a:t>
            </a:r>
            <a:r>
              <a:rPr lang="es-MX" b="1" spc="-5" dirty="0">
                <a:solidFill>
                  <a:srgbClr val="282A31"/>
                </a:solidFill>
                <a:cs typeface="Arial"/>
              </a:rPr>
              <a:t>33%.  </a:t>
            </a:r>
            <a:endParaRPr lang="es-MX" sz="1800" dirty="0">
              <a:cs typeface="Arial MT"/>
            </a:endParaRPr>
          </a:p>
        </p:txBody>
      </p:sp>
      <p:pic>
        <p:nvPicPr>
          <p:cNvPr id="2" name="Graphic 29">
            <a:extLst>
              <a:ext uri="{FF2B5EF4-FFF2-40B4-BE49-F238E27FC236}">
                <a16:creationId xmlns:a16="http://schemas.microsoft.com/office/drawing/2014/main" id="{D89FB5BF-7E93-9E60-E78A-8850C0CC1684}"/>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t="12600" b="-598"/>
          <a:stretch/>
        </p:blipFill>
        <p:spPr>
          <a:xfrm>
            <a:off x="1645636" y="0"/>
            <a:ext cx="2466525" cy="2170493"/>
          </a:xfrm>
          <a:prstGeom prst="rect">
            <a:avLst/>
          </a:prstGeom>
        </p:spPr>
      </p:pic>
    </p:spTree>
    <p:extLst>
      <p:ext uri="{BB962C8B-B14F-4D97-AF65-F5344CB8AC3E}">
        <p14:creationId xmlns:p14="http://schemas.microsoft.com/office/powerpoint/2010/main" val="508175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C79367F2-FA7D-CAC1-F4C2-597F74DB3849}"/>
              </a:ext>
            </a:extLst>
          </p:cNvPr>
          <p:cNvPicPr>
            <a:picLocks noGrp="1" noChangeAspect="1"/>
          </p:cNvPicPr>
          <p:nvPr>
            <p:ph idx="1"/>
          </p:nvPr>
        </p:nvPicPr>
        <p:blipFill rotWithShape="1">
          <a:blip r:embed="rId3"/>
          <a:srcRect t="19"/>
          <a:stretch/>
        </p:blipFill>
        <p:spPr>
          <a:xfrm>
            <a:off x="20" y="1282"/>
            <a:ext cx="12191980" cy="6856718"/>
          </a:xfrm>
          <a:prstGeom prst="rect">
            <a:avLst/>
          </a:prstGeom>
        </p:spPr>
      </p:pic>
    </p:spTree>
    <p:extLst>
      <p:ext uri="{BB962C8B-B14F-4D97-AF65-F5344CB8AC3E}">
        <p14:creationId xmlns:p14="http://schemas.microsoft.com/office/powerpoint/2010/main" val="2416295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5958-8815-404E-ACE8-85FF31837162}"/>
              </a:ext>
            </a:extLst>
          </p:cNvPr>
          <p:cNvSpPr>
            <a:spLocks noGrp="1"/>
          </p:cNvSpPr>
          <p:nvPr>
            <p:ph type="title"/>
          </p:nvPr>
        </p:nvSpPr>
        <p:spPr>
          <a:xfrm>
            <a:off x="1019175" y="439198"/>
            <a:ext cx="10153650" cy="905607"/>
          </a:xfrm>
        </p:spPr>
        <p:txBody>
          <a:bodyPr/>
          <a:lstStyle/>
          <a:p>
            <a:r>
              <a:rPr lang="es-MX" dirty="0">
                <a:latin typeface="Arial"/>
                <a:cs typeface="Arial"/>
              </a:rPr>
              <a:t>Expectativas de empleo en los principales sectores de Puerto Rico</a:t>
            </a:r>
            <a:endParaRPr lang="es-MX" dirty="0"/>
          </a:p>
        </p:txBody>
      </p:sp>
      <p:sp>
        <p:nvSpPr>
          <p:cNvPr id="3" name="Content Placeholder 2">
            <a:extLst>
              <a:ext uri="{FF2B5EF4-FFF2-40B4-BE49-F238E27FC236}">
                <a16:creationId xmlns:a16="http://schemas.microsoft.com/office/drawing/2014/main" id="{D98E1BC3-BC35-BBE6-6125-FD51806BDAA6}"/>
              </a:ext>
            </a:extLst>
          </p:cNvPr>
          <p:cNvSpPr>
            <a:spLocks noGrp="1"/>
          </p:cNvSpPr>
          <p:nvPr>
            <p:ph idx="1"/>
          </p:nvPr>
        </p:nvSpPr>
        <p:spPr/>
        <p:txBody>
          <a:bodyPr/>
          <a:lstStyle/>
          <a:p>
            <a:pPr indent="0">
              <a:buNone/>
            </a:pPr>
            <a:r>
              <a:rPr lang="es-MX" dirty="0">
                <a:latin typeface="Arial"/>
                <a:cs typeface="Arial"/>
              </a:rPr>
              <a:t>Las empresas del sector de Servicios de la Comunicación registraron las expectativas más altas con un aumento de 16 p.p. en comparación con el trimestre anterior, seguidas del sector de Tecnologías de la Información con un aumento de 7 p.p.</a:t>
            </a:r>
            <a:endParaRPr lang="en-US" dirty="0"/>
          </a:p>
        </p:txBody>
      </p:sp>
      <p:grpSp>
        <p:nvGrpSpPr>
          <p:cNvPr id="51" name="Group 50">
            <a:extLst>
              <a:ext uri="{FF2B5EF4-FFF2-40B4-BE49-F238E27FC236}">
                <a16:creationId xmlns:a16="http://schemas.microsoft.com/office/drawing/2014/main" id="{4565BB37-A75A-18DB-B505-6401F25A50BA}"/>
              </a:ext>
            </a:extLst>
          </p:cNvPr>
          <p:cNvGrpSpPr/>
          <p:nvPr/>
        </p:nvGrpSpPr>
        <p:grpSpPr>
          <a:xfrm>
            <a:off x="565078" y="2480781"/>
            <a:ext cx="11061843" cy="3579300"/>
            <a:chOff x="571550" y="2348826"/>
            <a:chExt cx="11061843" cy="3579300"/>
          </a:xfrm>
        </p:grpSpPr>
        <p:graphicFrame>
          <p:nvGraphicFramePr>
            <p:cNvPr id="6" name="Chart 5">
              <a:extLst>
                <a:ext uri="{FF2B5EF4-FFF2-40B4-BE49-F238E27FC236}">
                  <a16:creationId xmlns:a16="http://schemas.microsoft.com/office/drawing/2014/main" id="{EBE3C530-9D91-D6E5-4837-1BE8D394C234}"/>
                </a:ext>
              </a:extLst>
            </p:cNvPr>
            <p:cNvGraphicFramePr/>
            <p:nvPr>
              <p:extLst>
                <p:ext uri="{D42A27DB-BD31-4B8C-83A1-F6EECF244321}">
                  <p14:modId xmlns:p14="http://schemas.microsoft.com/office/powerpoint/2010/main" val="414489246"/>
                </p:ext>
              </p:extLst>
            </p:nvPr>
          </p:nvGraphicFramePr>
          <p:xfrm>
            <a:off x="571550" y="2348826"/>
            <a:ext cx="11061843" cy="3579300"/>
          </p:xfrm>
          <a:graphic>
            <a:graphicData uri="http://schemas.openxmlformats.org/drawingml/2006/chart">
              <c:chart xmlns:c="http://schemas.openxmlformats.org/drawingml/2006/chart" xmlns:r="http://schemas.openxmlformats.org/officeDocument/2006/relationships" r:id="rId3"/>
            </a:graphicData>
          </a:graphic>
        </p:graphicFrame>
        <p:pic>
          <p:nvPicPr>
            <p:cNvPr id="22" name="Graphic 21">
              <a:extLst>
                <a:ext uri="{FF2B5EF4-FFF2-40B4-BE49-F238E27FC236}">
                  <a16:creationId xmlns:a16="http://schemas.microsoft.com/office/drawing/2014/main" id="{093C7EF1-A50E-0864-EE19-89505EA6934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0375731" y="3602557"/>
              <a:ext cx="501542" cy="501542"/>
            </a:xfrm>
            <a:prstGeom prst="rect">
              <a:avLst/>
            </a:prstGeom>
          </p:spPr>
        </p:pic>
        <p:pic>
          <p:nvPicPr>
            <p:cNvPr id="23" name="Graphic 22">
              <a:extLst>
                <a:ext uri="{FF2B5EF4-FFF2-40B4-BE49-F238E27FC236}">
                  <a16:creationId xmlns:a16="http://schemas.microsoft.com/office/drawing/2014/main" id="{39AFFD67-F294-E657-C325-93CBED3387B6}"/>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035844" y="3746436"/>
              <a:ext cx="380443" cy="380443"/>
            </a:xfrm>
            <a:prstGeom prst="rect">
              <a:avLst/>
            </a:prstGeom>
          </p:spPr>
        </p:pic>
        <p:pic>
          <p:nvPicPr>
            <p:cNvPr id="42" name="Graphic 41">
              <a:extLst>
                <a:ext uri="{FF2B5EF4-FFF2-40B4-BE49-F238E27FC236}">
                  <a16:creationId xmlns:a16="http://schemas.microsoft.com/office/drawing/2014/main" id="{E89E7BF2-C183-39EA-FED0-266B2E59079B}"/>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4703688" y="3654885"/>
              <a:ext cx="441312" cy="441312"/>
            </a:xfrm>
            <a:prstGeom prst="rect">
              <a:avLst/>
            </a:prstGeom>
          </p:spPr>
        </p:pic>
        <p:pic>
          <p:nvPicPr>
            <p:cNvPr id="43" name="Graphic 42">
              <a:extLst>
                <a:ext uri="{FF2B5EF4-FFF2-40B4-BE49-F238E27FC236}">
                  <a16:creationId xmlns:a16="http://schemas.microsoft.com/office/drawing/2014/main" id="{76990309-D132-8B19-011F-2B3406B15BD8}"/>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3495446" y="3540568"/>
              <a:ext cx="501542" cy="501542"/>
            </a:xfrm>
            <a:prstGeom prst="rect">
              <a:avLst/>
            </a:prstGeom>
          </p:spPr>
        </p:pic>
        <p:pic>
          <p:nvPicPr>
            <p:cNvPr id="44" name="Graphic 43">
              <a:extLst>
                <a:ext uri="{FF2B5EF4-FFF2-40B4-BE49-F238E27FC236}">
                  <a16:creationId xmlns:a16="http://schemas.microsoft.com/office/drawing/2014/main" id="{16E96C75-22FA-FCFD-39F9-B9BB85E26517}"/>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9262093" y="3663347"/>
              <a:ext cx="501542" cy="501542"/>
            </a:xfrm>
            <a:prstGeom prst="rect">
              <a:avLst/>
            </a:prstGeom>
          </p:spPr>
        </p:pic>
        <p:pic>
          <p:nvPicPr>
            <p:cNvPr id="45" name="Graphic 44">
              <a:extLst>
                <a:ext uri="{FF2B5EF4-FFF2-40B4-BE49-F238E27FC236}">
                  <a16:creationId xmlns:a16="http://schemas.microsoft.com/office/drawing/2014/main" id="{D21B669D-4008-0AFA-4B7A-2577A9731254}"/>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1233431" y="3566944"/>
              <a:ext cx="501542" cy="501542"/>
            </a:xfrm>
            <a:prstGeom prst="rect">
              <a:avLst/>
            </a:prstGeom>
          </p:spPr>
        </p:pic>
        <p:pic>
          <p:nvPicPr>
            <p:cNvPr id="46" name="Graphic 45">
              <a:extLst>
                <a:ext uri="{FF2B5EF4-FFF2-40B4-BE49-F238E27FC236}">
                  <a16:creationId xmlns:a16="http://schemas.microsoft.com/office/drawing/2014/main" id="{28A30DCC-9EFC-62C4-8FFA-FAC46A9C65AC}"/>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5922720" y="3736945"/>
              <a:ext cx="441312" cy="380444"/>
            </a:xfrm>
            <a:prstGeom prst="rect">
              <a:avLst/>
            </a:prstGeom>
          </p:spPr>
        </p:pic>
        <p:pic>
          <p:nvPicPr>
            <p:cNvPr id="47" name="Graphic 46">
              <a:extLst>
                <a:ext uri="{FF2B5EF4-FFF2-40B4-BE49-F238E27FC236}">
                  <a16:creationId xmlns:a16="http://schemas.microsoft.com/office/drawing/2014/main" id="{79106BA7-B6C8-18EA-DC37-3B34FC6E3967}"/>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rot="10800000" flipV="1">
              <a:off x="8128381" y="3708265"/>
              <a:ext cx="451970" cy="414959"/>
            </a:xfrm>
            <a:prstGeom prst="rect">
              <a:avLst/>
            </a:prstGeom>
          </p:spPr>
        </p:pic>
      </p:grpSp>
      <p:sp>
        <p:nvSpPr>
          <p:cNvPr id="27" name="TextBox 2">
            <a:extLst>
              <a:ext uri="{FF2B5EF4-FFF2-40B4-BE49-F238E27FC236}">
                <a16:creationId xmlns:a16="http://schemas.microsoft.com/office/drawing/2014/main" id="{F7C7C0B6-807F-49BD-9350-A21503FA9D96}"/>
              </a:ext>
            </a:extLst>
          </p:cNvPr>
          <p:cNvSpPr txBox="1"/>
          <p:nvPr/>
        </p:nvSpPr>
        <p:spPr>
          <a:xfrm>
            <a:off x="685977" y="5364128"/>
            <a:ext cx="10820043"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dirty="0">
                <a:cs typeface="Arial"/>
              </a:rPr>
              <a:t>*</a:t>
            </a:r>
            <a:r>
              <a:rPr lang="es-MX" sz="900" dirty="0">
                <a:cs typeface="Arial"/>
              </a:rPr>
              <a:t>Gobierno o administración pública; Sin fines de lucro/ONG/organización benéfica/religiosa; Otra industria; otra subindustria de transporte, logística y automóviles; Instituciones educativas; Agricultura y Pesca</a:t>
            </a:r>
          </a:p>
        </p:txBody>
      </p:sp>
      <p:pic>
        <p:nvPicPr>
          <p:cNvPr id="4" name="Graphic 20">
            <a:extLst>
              <a:ext uri="{FF2B5EF4-FFF2-40B4-BE49-F238E27FC236}">
                <a16:creationId xmlns:a16="http://schemas.microsoft.com/office/drawing/2014/main" id="{295D44BA-D330-215A-4300-2328FE4CD616}"/>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2341476" y="3722918"/>
            <a:ext cx="535916" cy="535916"/>
          </a:xfrm>
          <a:prstGeom prst="rect">
            <a:avLst/>
          </a:prstGeom>
        </p:spPr>
      </p:pic>
    </p:spTree>
    <p:extLst>
      <p:ext uri="{BB962C8B-B14F-4D97-AF65-F5344CB8AC3E}">
        <p14:creationId xmlns:p14="http://schemas.microsoft.com/office/powerpoint/2010/main" val="1842364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B70DDD1-988C-2A66-0EA7-EC1C5AB8665F}"/>
              </a:ext>
            </a:extLst>
          </p:cNvPr>
          <p:cNvGrpSpPr/>
          <p:nvPr/>
        </p:nvGrpSpPr>
        <p:grpSpPr>
          <a:xfrm>
            <a:off x="-1" y="-1"/>
            <a:ext cx="12192001" cy="6418284"/>
            <a:chOff x="-1" y="-1"/>
            <a:chExt cx="12192001" cy="6418284"/>
          </a:xfrm>
        </p:grpSpPr>
        <p:pic>
          <p:nvPicPr>
            <p:cNvPr id="12" name="Graphic 11">
              <a:extLst>
                <a:ext uri="{FF2B5EF4-FFF2-40B4-BE49-F238E27FC236}">
                  <a16:creationId xmlns:a16="http://schemas.microsoft.com/office/drawing/2014/main" id="{3DF7F914-9BD5-67CD-3DC6-9AE3EA60089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 y="-1"/>
              <a:ext cx="12191997" cy="3118381"/>
            </a:xfrm>
            <a:prstGeom prst="rect">
              <a:avLst/>
            </a:prstGeom>
          </p:spPr>
        </p:pic>
        <p:pic>
          <p:nvPicPr>
            <p:cNvPr id="9" name="Graphic 8">
              <a:extLst>
                <a:ext uri="{FF2B5EF4-FFF2-40B4-BE49-F238E27FC236}">
                  <a16:creationId xmlns:a16="http://schemas.microsoft.com/office/drawing/2014/main" id="{536A3280-1172-1684-4AFC-B12FA75C8E2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03241" y="5110224"/>
              <a:ext cx="8488759" cy="1308059"/>
            </a:xfrm>
            <a:prstGeom prst="rect">
              <a:avLst/>
            </a:prstGeom>
          </p:spPr>
        </p:pic>
      </p:grpSp>
      <p:sp>
        <p:nvSpPr>
          <p:cNvPr id="2" name="Title 1">
            <a:extLst>
              <a:ext uri="{FF2B5EF4-FFF2-40B4-BE49-F238E27FC236}">
                <a16:creationId xmlns:a16="http://schemas.microsoft.com/office/drawing/2014/main" id="{C7E1F4BB-39BD-8099-6EBC-C6EEA8E496D7}"/>
              </a:ext>
            </a:extLst>
          </p:cNvPr>
          <p:cNvSpPr>
            <a:spLocks noGrp="1"/>
          </p:cNvSpPr>
          <p:nvPr>
            <p:ph type="title"/>
          </p:nvPr>
        </p:nvSpPr>
        <p:spPr>
          <a:xfrm>
            <a:off x="1019175" y="748042"/>
            <a:ext cx="9842414" cy="456190"/>
          </a:xfrm>
        </p:spPr>
        <p:txBody>
          <a:bodyPr/>
          <a:lstStyle/>
          <a:p>
            <a:r>
              <a:rPr lang="es-MX" dirty="0">
                <a:latin typeface="Arial"/>
                <a:cs typeface="Arial"/>
              </a:rPr>
              <a:t>Expectativas de contratación en Puerto Rico por tamaño de empresa </a:t>
            </a:r>
            <a:endParaRPr lang="es-MX" dirty="0"/>
          </a:p>
        </p:txBody>
      </p:sp>
      <p:grpSp>
        <p:nvGrpSpPr>
          <p:cNvPr id="3" name="Group 2">
            <a:extLst>
              <a:ext uri="{FF2B5EF4-FFF2-40B4-BE49-F238E27FC236}">
                <a16:creationId xmlns:a16="http://schemas.microsoft.com/office/drawing/2014/main" id="{B6D557EF-7ED2-2ACD-41C2-540D2C8D05C5}"/>
              </a:ext>
            </a:extLst>
          </p:cNvPr>
          <p:cNvGrpSpPr/>
          <p:nvPr/>
        </p:nvGrpSpPr>
        <p:grpSpPr>
          <a:xfrm>
            <a:off x="1019175" y="2198402"/>
            <a:ext cx="10424153" cy="2057159"/>
            <a:chOff x="873279" y="2340030"/>
            <a:chExt cx="10424153" cy="2057159"/>
          </a:xfrm>
        </p:grpSpPr>
        <p:grpSp>
          <p:nvGrpSpPr>
            <p:cNvPr id="4" name="Group 3">
              <a:extLst>
                <a:ext uri="{FF2B5EF4-FFF2-40B4-BE49-F238E27FC236}">
                  <a16:creationId xmlns:a16="http://schemas.microsoft.com/office/drawing/2014/main" id="{E3BE27C8-8139-2246-E55E-B743667FB9A9}"/>
                </a:ext>
              </a:extLst>
            </p:cNvPr>
            <p:cNvGrpSpPr/>
            <p:nvPr/>
          </p:nvGrpSpPr>
          <p:grpSpPr>
            <a:xfrm>
              <a:off x="873279" y="2341786"/>
              <a:ext cx="1589057" cy="2055403"/>
              <a:chOff x="7839884" y="704704"/>
              <a:chExt cx="1589057" cy="2055403"/>
            </a:xfrm>
          </p:grpSpPr>
          <p:graphicFrame>
            <p:nvGraphicFramePr>
              <p:cNvPr id="36" name="Chart 35">
                <a:extLst>
                  <a:ext uri="{FF2B5EF4-FFF2-40B4-BE49-F238E27FC236}">
                    <a16:creationId xmlns:a16="http://schemas.microsoft.com/office/drawing/2014/main" id="{055DA160-CB4A-D321-1FE7-4154A1327853}"/>
                  </a:ext>
                </a:extLst>
              </p:cNvPr>
              <p:cNvGraphicFramePr/>
              <p:nvPr>
                <p:extLst>
                  <p:ext uri="{D42A27DB-BD31-4B8C-83A1-F6EECF244321}">
                    <p14:modId xmlns:p14="http://schemas.microsoft.com/office/powerpoint/2010/main" val="1183787556"/>
                  </p:ext>
                </p:extLst>
              </p:nvPr>
            </p:nvGraphicFramePr>
            <p:xfrm>
              <a:off x="7928112" y="1342232"/>
              <a:ext cx="1412599" cy="1417875"/>
            </p:xfrm>
            <a:graphic>
              <a:graphicData uri="http://schemas.openxmlformats.org/drawingml/2006/chart">
                <c:chart xmlns:c="http://schemas.openxmlformats.org/drawingml/2006/chart" xmlns:r="http://schemas.openxmlformats.org/officeDocument/2006/relationships" r:id="rId7"/>
              </a:graphicData>
            </a:graphic>
          </p:graphicFrame>
          <p:sp>
            <p:nvSpPr>
              <p:cNvPr id="37" name="TextBox 36">
                <a:extLst>
                  <a:ext uri="{FF2B5EF4-FFF2-40B4-BE49-F238E27FC236}">
                    <a16:creationId xmlns:a16="http://schemas.microsoft.com/office/drawing/2014/main" id="{1EC64105-3B92-4DC8-9589-7CE25C5E9DBC}"/>
                  </a:ext>
                </a:extLst>
              </p:cNvPr>
              <p:cNvSpPr txBox="1"/>
              <p:nvPr/>
            </p:nvSpPr>
            <p:spPr>
              <a:xfrm>
                <a:off x="7839884" y="704704"/>
                <a:ext cx="1589057" cy="49244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latin typeface="Arial" panose="020B0604020202020204" pitchFamily="34" charset="0"/>
                    <a:cs typeface="Arial" panose="020B0604020202020204" pitchFamily="34" charset="0"/>
                  </a:rPr>
                  <a:t>Menos de 10 </a:t>
                </a:r>
                <a:r>
                  <a:rPr lang="es-MX" sz="1300" b="1" dirty="0">
                    <a:latin typeface="Arial" panose="020B0604020202020204" pitchFamily="34" charset="0"/>
                    <a:cs typeface="Arial" panose="020B0604020202020204" pitchFamily="34" charset="0"/>
                  </a:rPr>
                  <a:t>Empleados</a:t>
                </a:r>
              </a:p>
            </p:txBody>
          </p:sp>
        </p:grpSp>
        <p:grpSp>
          <p:nvGrpSpPr>
            <p:cNvPr id="10" name="Group 9">
              <a:extLst>
                <a:ext uri="{FF2B5EF4-FFF2-40B4-BE49-F238E27FC236}">
                  <a16:creationId xmlns:a16="http://schemas.microsoft.com/office/drawing/2014/main" id="{C88F387D-59D6-101B-2EDB-DA22D46BACE5}"/>
                </a:ext>
              </a:extLst>
            </p:cNvPr>
            <p:cNvGrpSpPr/>
            <p:nvPr/>
          </p:nvGrpSpPr>
          <p:grpSpPr>
            <a:xfrm>
              <a:off x="2610227" y="2341785"/>
              <a:ext cx="1589057" cy="2055404"/>
              <a:chOff x="7839884" y="704703"/>
              <a:chExt cx="1589057" cy="2055404"/>
            </a:xfrm>
          </p:grpSpPr>
          <p:graphicFrame>
            <p:nvGraphicFramePr>
              <p:cNvPr id="31" name="Chart 30">
                <a:extLst>
                  <a:ext uri="{FF2B5EF4-FFF2-40B4-BE49-F238E27FC236}">
                    <a16:creationId xmlns:a16="http://schemas.microsoft.com/office/drawing/2014/main" id="{C435BCB5-F990-A4E6-5EF9-9DDB2CD26664}"/>
                  </a:ext>
                </a:extLst>
              </p:cNvPr>
              <p:cNvGraphicFramePr/>
              <p:nvPr>
                <p:extLst>
                  <p:ext uri="{D42A27DB-BD31-4B8C-83A1-F6EECF244321}">
                    <p14:modId xmlns:p14="http://schemas.microsoft.com/office/powerpoint/2010/main" val="3313762270"/>
                  </p:ext>
                </p:extLst>
              </p:nvPr>
            </p:nvGraphicFramePr>
            <p:xfrm>
              <a:off x="7926969" y="1342232"/>
              <a:ext cx="1412599" cy="1417875"/>
            </p:xfrm>
            <a:graphic>
              <a:graphicData uri="http://schemas.openxmlformats.org/drawingml/2006/chart">
                <c:chart xmlns:c="http://schemas.openxmlformats.org/drawingml/2006/chart" xmlns:r="http://schemas.openxmlformats.org/officeDocument/2006/relationships" r:id="rId8"/>
              </a:graphicData>
            </a:graphic>
          </p:graphicFrame>
          <p:sp>
            <p:nvSpPr>
              <p:cNvPr id="35" name="TextBox 34">
                <a:extLst>
                  <a:ext uri="{FF2B5EF4-FFF2-40B4-BE49-F238E27FC236}">
                    <a16:creationId xmlns:a16="http://schemas.microsoft.com/office/drawing/2014/main" id="{1AF528D1-26EF-C966-3C10-72AED8A32659}"/>
                  </a:ext>
                </a:extLst>
              </p:cNvPr>
              <p:cNvSpPr txBox="1"/>
              <p:nvPr/>
            </p:nvSpPr>
            <p:spPr>
              <a:xfrm>
                <a:off x="7839884" y="704703"/>
                <a:ext cx="1589057" cy="49244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latin typeface="Arial" panose="020B0604020202020204" pitchFamily="34" charset="0"/>
                    <a:cs typeface="Arial" panose="020B0604020202020204" pitchFamily="34" charset="0"/>
                  </a:rPr>
                  <a:t>10 - 49 </a:t>
                </a:r>
                <a:r>
                  <a:rPr lang="es-MX" sz="1300" b="1" dirty="0">
                    <a:latin typeface="Arial" panose="020B0604020202020204" pitchFamily="34" charset="0"/>
                    <a:cs typeface="Arial" panose="020B0604020202020204" pitchFamily="34" charset="0"/>
                  </a:rPr>
                  <a:t>Empleados</a:t>
                </a:r>
              </a:p>
            </p:txBody>
          </p:sp>
        </p:grpSp>
        <p:grpSp>
          <p:nvGrpSpPr>
            <p:cNvPr id="11" name="Group 10">
              <a:extLst>
                <a:ext uri="{FF2B5EF4-FFF2-40B4-BE49-F238E27FC236}">
                  <a16:creationId xmlns:a16="http://schemas.microsoft.com/office/drawing/2014/main" id="{B4C4E556-5B55-7ECA-47C7-BF42A30502F1}"/>
                </a:ext>
              </a:extLst>
            </p:cNvPr>
            <p:cNvGrpSpPr/>
            <p:nvPr/>
          </p:nvGrpSpPr>
          <p:grpSpPr>
            <a:xfrm>
              <a:off x="4350026" y="2341784"/>
              <a:ext cx="1589057" cy="2055405"/>
              <a:chOff x="7839884" y="704702"/>
              <a:chExt cx="1589057" cy="2055405"/>
            </a:xfrm>
          </p:grpSpPr>
          <p:graphicFrame>
            <p:nvGraphicFramePr>
              <p:cNvPr id="29" name="Chart 28">
                <a:extLst>
                  <a:ext uri="{FF2B5EF4-FFF2-40B4-BE49-F238E27FC236}">
                    <a16:creationId xmlns:a16="http://schemas.microsoft.com/office/drawing/2014/main" id="{BA59E66A-4F26-CA3D-49EE-66507B8EF0C2}"/>
                  </a:ext>
                </a:extLst>
              </p:cNvPr>
              <p:cNvGraphicFramePr/>
              <p:nvPr>
                <p:extLst>
                  <p:ext uri="{D42A27DB-BD31-4B8C-83A1-F6EECF244321}">
                    <p14:modId xmlns:p14="http://schemas.microsoft.com/office/powerpoint/2010/main" val="784338497"/>
                  </p:ext>
                </p:extLst>
              </p:nvPr>
            </p:nvGraphicFramePr>
            <p:xfrm>
              <a:off x="7920443" y="1342232"/>
              <a:ext cx="1412599" cy="1417875"/>
            </p:xfrm>
            <a:graphic>
              <a:graphicData uri="http://schemas.openxmlformats.org/drawingml/2006/chart">
                <c:chart xmlns:c="http://schemas.openxmlformats.org/drawingml/2006/chart" xmlns:r="http://schemas.openxmlformats.org/officeDocument/2006/relationships" r:id="rId9"/>
              </a:graphicData>
            </a:graphic>
          </p:graphicFrame>
          <p:sp>
            <p:nvSpPr>
              <p:cNvPr id="30" name="TextBox 29">
                <a:extLst>
                  <a:ext uri="{FF2B5EF4-FFF2-40B4-BE49-F238E27FC236}">
                    <a16:creationId xmlns:a16="http://schemas.microsoft.com/office/drawing/2014/main" id="{6BA966DB-B4F3-3347-399C-14C59BC85E2B}"/>
                  </a:ext>
                </a:extLst>
              </p:cNvPr>
              <p:cNvSpPr txBox="1"/>
              <p:nvPr/>
            </p:nvSpPr>
            <p:spPr>
              <a:xfrm>
                <a:off x="7839884" y="704702"/>
                <a:ext cx="1589057" cy="49244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latin typeface="Arial" panose="020B0604020202020204" pitchFamily="34" charset="0"/>
                    <a:cs typeface="Arial" panose="020B0604020202020204" pitchFamily="34" charset="0"/>
                  </a:rPr>
                  <a:t>50 - 249 </a:t>
                </a:r>
                <a:r>
                  <a:rPr lang="es-MX" sz="1300" b="1" dirty="0">
                    <a:latin typeface="Arial" panose="020B0604020202020204" pitchFamily="34" charset="0"/>
                    <a:cs typeface="Arial" panose="020B0604020202020204" pitchFamily="34" charset="0"/>
                  </a:rPr>
                  <a:t>Empleados</a:t>
                </a:r>
              </a:p>
            </p:txBody>
          </p:sp>
        </p:grpSp>
        <p:grpSp>
          <p:nvGrpSpPr>
            <p:cNvPr id="14" name="Group 13">
              <a:extLst>
                <a:ext uri="{FF2B5EF4-FFF2-40B4-BE49-F238E27FC236}">
                  <a16:creationId xmlns:a16="http://schemas.microsoft.com/office/drawing/2014/main" id="{8817597B-1647-46F3-C3E7-0AC7CA346D6C}"/>
                </a:ext>
              </a:extLst>
            </p:cNvPr>
            <p:cNvGrpSpPr/>
            <p:nvPr/>
          </p:nvGrpSpPr>
          <p:grpSpPr>
            <a:xfrm>
              <a:off x="6132089" y="2341783"/>
              <a:ext cx="1589057" cy="2055406"/>
              <a:chOff x="7839884" y="704701"/>
              <a:chExt cx="1589057" cy="2055406"/>
            </a:xfrm>
          </p:grpSpPr>
          <p:graphicFrame>
            <p:nvGraphicFramePr>
              <p:cNvPr id="26" name="Chart 25">
                <a:extLst>
                  <a:ext uri="{FF2B5EF4-FFF2-40B4-BE49-F238E27FC236}">
                    <a16:creationId xmlns:a16="http://schemas.microsoft.com/office/drawing/2014/main" id="{C2026349-FDCE-1128-7105-4FB1FB92D5F1}"/>
                  </a:ext>
                </a:extLst>
              </p:cNvPr>
              <p:cNvGraphicFramePr/>
              <p:nvPr>
                <p:extLst>
                  <p:ext uri="{D42A27DB-BD31-4B8C-83A1-F6EECF244321}">
                    <p14:modId xmlns:p14="http://schemas.microsoft.com/office/powerpoint/2010/main" val="525124319"/>
                  </p:ext>
                </p:extLst>
              </p:nvPr>
            </p:nvGraphicFramePr>
            <p:xfrm>
              <a:off x="7913918" y="1342232"/>
              <a:ext cx="1412599" cy="1417875"/>
            </p:xfrm>
            <a:graphic>
              <a:graphicData uri="http://schemas.openxmlformats.org/drawingml/2006/chart">
                <c:chart xmlns:c="http://schemas.openxmlformats.org/drawingml/2006/chart" xmlns:r="http://schemas.openxmlformats.org/officeDocument/2006/relationships" r:id="rId10"/>
              </a:graphicData>
            </a:graphic>
          </p:graphicFrame>
          <p:sp>
            <p:nvSpPr>
              <p:cNvPr id="27" name="TextBox 26">
                <a:extLst>
                  <a:ext uri="{FF2B5EF4-FFF2-40B4-BE49-F238E27FC236}">
                    <a16:creationId xmlns:a16="http://schemas.microsoft.com/office/drawing/2014/main" id="{3C452B2F-C7D7-F734-EA34-8AFE8EDDB5B9}"/>
                  </a:ext>
                </a:extLst>
              </p:cNvPr>
              <p:cNvSpPr txBox="1"/>
              <p:nvPr/>
            </p:nvSpPr>
            <p:spPr>
              <a:xfrm>
                <a:off x="7839884" y="704701"/>
                <a:ext cx="1589057" cy="49244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latin typeface="Arial" panose="020B0604020202020204" pitchFamily="34" charset="0"/>
                    <a:cs typeface="Arial" panose="020B0604020202020204" pitchFamily="34" charset="0"/>
                  </a:rPr>
                  <a:t>250 - 999 </a:t>
                </a:r>
                <a:r>
                  <a:rPr lang="es-MX" sz="1300" b="1" dirty="0">
                    <a:latin typeface="Arial" panose="020B0604020202020204" pitchFamily="34" charset="0"/>
                    <a:cs typeface="Arial" panose="020B0604020202020204" pitchFamily="34" charset="0"/>
                  </a:rPr>
                  <a:t>Empleados</a:t>
                </a:r>
              </a:p>
            </p:txBody>
          </p:sp>
        </p:grpSp>
        <p:grpSp>
          <p:nvGrpSpPr>
            <p:cNvPr id="17" name="Group 16">
              <a:extLst>
                <a:ext uri="{FF2B5EF4-FFF2-40B4-BE49-F238E27FC236}">
                  <a16:creationId xmlns:a16="http://schemas.microsoft.com/office/drawing/2014/main" id="{2BF9CC45-CAE7-DFA2-F668-643346967080}"/>
                </a:ext>
              </a:extLst>
            </p:cNvPr>
            <p:cNvGrpSpPr/>
            <p:nvPr/>
          </p:nvGrpSpPr>
          <p:grpSpPr>
            <a:xfrm>
              <a:off x="7946534" y="2341782"/>
              <a:ext cx="1589057" cy="2055407"/>
              <a:chOff x="7839884" y="704700"/>
              <a:chExt cx="1589057" cy="2055407"/>
            </a:xfrm>
          </p:grpSpPr>
          <p:graphicFrame>
            <p:nvGraphicFramePr>
              <p:cNvPr id="23" name="Chart 22">
                <a:extLst>
                  <a:ext uri="{FF2B5EF4-FFF2-40B4-BE49-F238E27FC236}">
                    <a16:creationId xmlns:a16="http://schemas.microsoft.com/office/drawing/2014/main" id="{351F884C-D72D-B6E8-FFF3-50A61DDB56D6}"/>
                  </a:ext>
                </a:extLst>
              </p:cNvPr>
              <p:cNvGraphicFramePr/>
              <p:nvPr>
                <p:extLst>
                  <p:ext uri="{D42A27DB-BD31-4B8C-83A1-F6EECF244321}">
                    <p14:modId xmlns:p14="http://schemas.microsoft.com/office/powerpoint/2010/main" val="2174778924"/>
                  </p:ext>
                </p:extLst>
              </p:nvPr>
            </p:nvGraphicFramePr>
            <p:xfrm>
              <a:off x="7907394" y="1342232"/>
              <a:ext cx="1412599" cy="1417875"/>
            </p:xfrm>
            <a:graphic>
              <a:graphicData uri="http://schemas.openxmlformats.org/drawingml/2006/chart">
                <c:chart xmlns:c="http://schemas.openxmlformats.org/drawingml/2006/chart" xmlns:r="http://schemas.openxmlformats.org/officeDocument/2006/relationships" r:id="rId11"/>
              </a:graphicData>
            </a:graphic>
          </p:graphicFrame>
          <p:sp>
            <p:nvSpPr>
              <p:cNvPr id="25" name="TextBox 24">
                <a:extLst>
                  <a:ext uri="{FF2B5EF4-FFF2-40B4-BE49-F238E27FC236}">
                    <a16:creationId xmlns:a16="http://schemas.microsoft.com/office/drawing/2014/main" id="{8F19BFC8-E5A1-BE83-B8B3-181BDE978C07}"/>
                  </a:ext>
                </a:extLst>
              </p:cNvPr>
              <p:cNvSpPr txBox="1"/>
              <p:nvPr/>
            </p:nvSpPr>
            <p:spPr>
              <a:xfrm>
                <a:off x="7839884" y="704700"/>
                <a:ext cx="1589057" cy="49244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latin typeface="Arial" panose="020B0604020202020204" pitchFamily="34" charset="0"/>
                    <a:cs typeface="Arial" panose="020B0604020202020204" pitchFamily="34" charset="0"/>
                  </a:rPr>
                  <a:t>1,000 - 4,999 </a:t>
                </a:r>
                <a:r>
                  <a:rPr lang="es-MX" sz="1300" b="1" dirty="0">
                    <a:latin typeface="Arial" panose="020B0604020202020204" pitchFamily="34" charset="0"/>
                    <a:cs typeface="Arial" panose="020B0604020202020204" pitchFamily="34" charset="0"/>
                  </a:rPr>
                  <a:t>Empleados</a:t>
                </a:r>
              </a:p>
            </p:txBody>
          </p:sp>
        </p:grpSp>
        <p:grpSp>
          <p:nvGrpSpPr>
            <p:cNvPr id="18" name="Group 17">
              <a:extLst>
                <a:ext uri="{FF2B5EF4-FFF2-40B4-BE49-F238E27FC236}">
                  <a16:creationId xmlns:a16="http://schemas.microsoft.com/office/drawing/2014/main" id="{F3D212A6-252B-E2BD-FDF7-18B3FE18860D}"/>
                </a:ext>
              </a:extLst>
            </p:cNvPr>
            <p:cNvGrpSpPr/>
            <p:nvPr/>
          </p:nvGrpSpPr>
          <p:grpSpPr>
            <a:xfrm>
              <a:off x="9708375" y="2340030"/>
              <a:ext cx="1589057" cy="2057159"/>
              <a:chOff x="7873873" y="702948"/>
              <a:chExt cx="1589057" cy="2057159"/>
            </a:xfrm>
          </p:grpSpPr>
          <p:graphicFrame>
            <p:nvGraphicFramePr>
              <p:cNvPr id="20" name="Chart 19">
                <a:extLst>
                  <a:ext uri="{FF2B5EF4-FFF2-40B4-BE49-F238E27FC236}">
                    <a16:creationId xmlns:a16="http://schemas.microsoft.com/office/drawing/2014/main" id="{C5ED1EA9-FECE-4616-5835-1D592E67C147}"/>
                  </a:ext>
                </a:extLst>
              </p:cNvPr>
              <p:cNvGraphicFramePr/>
              <p:nvPr>
                <p:extLst>
                  <p:ext uri="{D42A27DB-BD31-4B8C-83A1-F6EECF244321}">
                    <p14:modId xmlns:p14="http://schemas.microsoft.com/office/powerpoint/2010/main" val="2355706595"/>
                  </p:ext>
                </p:extLst>
              </p:nvPr>
            </p:nvGraphicFramePr>
            <p:xfrm>
              <a:off x="7962103" y="1342232"/>
              <a:ext cx="1412599" cy="1417875"/>
            </p:xfrm>
            <a:graphic>
              <a:graphicData uri="http://schemas.openxmlformats.org/drawingml/2006/chart">
                <c:chart xmlns:c="http://schemas.openxmlformats.org/drawingml/2006/chart" xmlns:r="http://schemas.openxmlformats.org/officeDocument/2006/relationships" r:id="rId12"/>
              </a:graphicData>
            </a:graphic>
          </p:graphicFrame>
          <p:sp>
            <p:nvSpPr>
              <p:cNvPr id="22" name="TextBox 21">
                <a:extLst>
                  <a:ext uri="{FF2B5EF4-FFF2-40B4-BE49-F238E27FC236}">
                    <a16:creationId xmlns:a16="http://schemas.microsoft.com/office/drawing/2014/main" id="{C1306107-E1A8-33F5-AD8A-7AE8D770C45C}"/>
                  </a:ext>
                </a:extLst>
              </p:cNvPr>
              <p:cNvSpPr txBox="1"/>
              <p:nvPr/>
            </p:nvSpPr>
            <p:spPr>
              <a:xfrm>
                <a:off x="7873873" y="702948"/>
                <a:ext cx="1589057" cy="49244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latin typeface="Arial" panose="020B0604020202020204" pitchFamily="34" charset="0"/>
                    <a:cs typeface="Arial" panose="020B0604020202020204" pitchFamily="34" charset="0"/>
                  </a:rPr>
                  <a:t>5,000+</a:t>
                </a:r>
                <a:br>
                  <a:rPr lang="es-MX" sz="1900" b="1" dirty="0">
                    <a:latin typeface="Arial" panose="020B0604020202020204" pitchFamily="34" charset="0"/>
                    <a:cs typeface="Arial" panose="020B0604020202020204" pitchFamily="34" charset="0"/>
                  </a:rPr>
                </a:br>
                <a:r>
                  <a:rPr lang="es-MX" sz="1300" b="1" dirty="0">
                    <a:latin typeface="Arial" panose="020B0604020202020204" pitchFamily="34" charset="0"/>
                    <a:cs typeface="Arial" panose="020B0604020202020204" pitchFamily="34" charset="0"/>
                  </a:rPr>
                  <a:t>Empleados</a:t>
                </a:r>
              </a:p>
            </p:txBody>
          </p:sp>
        </p:grpSp>
      </p:grpSp>
      <p:sp>
        <p:nvSpPr>
          <p:cNvPr id="5" name="CuadroTexto 4"/>
          <p:cNvSpPr txBox="1"/>
          <p:nvPr/>
        </p:nvSpPr>
        <p:spPr>
          <a:xfrm>
            <a:off x="228599" y="5695440"/>
            <a:ext cx="4027207" cy="461665"/>
          </a:xfrm>
          <a:prstGeom prst="rect">
            <a:avLst/>
          </a:prstGeom>
          <a:noFill/>
        </p:spPr>
        <p:txBody>
          <a:bodyPr wrap="square" rtlCol="0">
            <a:spAutoFit/>
          </a:bodyPr>
          <a:lstStyle/>
          <a:p>
            <a:r>
              <a:rPr lang="es-MX" sz="1200" b="1" dirty="0"/>
              <a:t>El tamaño de las empresas se desgloso de acuerdo al tamaño respecto a la presencia internacional </a:t>
            </a:r>
          </a:p>
        </p:txBody>
      </p:sp>
    </p:spTree>
    <p:extLst>
      <p:ext uri="{BB962C8B-B14F-4D97-AF65-F5344CB8AC3E}">
        <p14:creationId xmlns:p14="http://schemas.microsoft.com/office/powerpoint/2010/main" val="4099049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0DDA-3208-F9B4-0922-490705514ED5}"/>
              </a:ext>
            </a:extLst>
          </p:cNvPr>
          <p:cNvSpPr>
            <a:spLocks noGrp="1"/>
          </p:cNvSpPr>
          <p:nvPr>
            <p:ph type="title"/>
          </p:nvPr>
        </p:nvSpPr>
        <p:spPr>
          <a:xfrm>
            <a:off x="988038" y="944252"/>
            <a:ext cx="10153650" cy="456190"/>
          </a:xfrm>
        </p:spPr>
        <p:txBody>
          <a:bodyPr/>
          <a:lstStyle/>
          <a:p>
            <a:r>
              <a:rPr lang="es-MX" dirty="0">
                <a:latin typeface="Arial"/>
                <a:cs typeface="Arial"/>
              </a:rPr>
              <a:t>Expectativas de contratación para enero – marzo por país</a:t>
            </a:r>
            <a:endParaRPr lang="es-MX" dirty="0"/>
          </a:p>
        </p:txBody>
      </p:sp>
      <p:grpSp>
        <p:nvGrpSpPr>
          <p:cNvPr id="9" name="Group 8">
            <a:extLst>
              <a:ext uri="{FF2B5EF4-FFF2-40B4-BE49-F238E27FC236}">
                <a16:creationId xmlns:a16="http://schemas.microsoft.com/office/drawing/2014/main" id="{7D6D06DD-53F6-154B-A67F-B1E8E94045E5}"/>
              </a:ext>
            </a:extLst>
          </p:cNvPr>
          <p:cNvGrpSpPr/>
          <p:nvPr/>
        </p:nvGrpSpPr>
        <p:grpSpPr>
          <a:xfrm>
            <a:off x="3982856" y="1878108"/>
            <a:ext cx="7185488" cy="3640042"/>
            <a:chOff x="3982856" y="1878108"/>
            <a:chExt cx="7185488" cy="3640042"/>
          </a:xfrm>
        </p:grpSpPr>
        <p:grpSp>
          <p:nvGrpSpPr>
            <p:cNvPr id="145" name="Group 144">
              <a:extLst>
                <a:ext uri="{FF2B5EF4-FFF2-40B4-BE49-F238E27FC236}">
                  <a16:creationId xmlns:a16="http://schemas.microsoft.com/office/drawing/2014/main" id="{25397092-6A7C-ED13-1755-C06A474DBC76}"/>
                </a:ext>
              </a:extLst>
            </p:cNvPr>
            <p:cNvGrpSpPr/>
            <p:nvPr/>
          </p:nvGrpSpPr>
          <p:grpSpPr>
            <a:xfrm>
              <a:off x="3982856" y="1878108"/>
              <a:ext cx="2282932" cy="3640042"/>
              <a:chOff x="3982856" y="1878108"/>
              <a:chExt cx="2282932" cy="3640042"/>
            </a:xfrm>
          </p:grpSpPr>
          <p:grpSp>
            <p:nvGrpSpPr>
              <p:cNvPr id="65" name="Group 64">
                <a:extLst>
                  <a:ext uri="{FF2B5EF4-FFF2-40B4-BE49-F238E27FC236}">
                    <a16:creationId xmlns:a16="http://schemas.microsoft.com/office/drawing/2014/main" id="{0DC2ADDC-D6AB-DAF2-6393-33709C551B1E}"/>
                  </a:ext>
                </a:extLst>
              </p:cNvPr>
              <p:cNvGrpSpPr/>
              <p:nvPr/>
            </p:nvGrpSpPr>
            <p:grpSpPr>
              <a:xfrm>
                <a:off x="3982856" y="1878108"/>
                <a:ext cx="2282932" cy="3640042"/>
                <a:chOff x="3982856" y="1878108"/>
                <a:chExt cx="2282932" cy="3640042"/>
              </a:xfrm>
            </p:grpSpPr>
            <p:sp>
              <p:nvSpPr>
                <p:cNvPr id="51" name="Rectangle 50">
                  <a:extLst>
                    <a:ext uri="{FF2B5EF4-FFF2-40B4-BE49-F238E27FC236}">
                      <a16:creationId xmlns:a16="http://schemas.microsoft.com/office/drawing/2014/main" id="{0CEC809E-F1DA-0531-ED7E-A0E2DA714AE7}"/>
                    </a:ext>
                  </a:extLst>
                </p:cNvPr>
                <p:cNvSpPr/>
                <p:nvPr/>
              </p:nvSpPr>
              <p:spPr>
                <a:xfrm>
                  <a:off x="3982856" y="1878108"/>
                  <a:ext cx="2282932" cy="22691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2" name="Rectangle 51">
                  <a:extLst>
                    <a:ext uri="{FF2B5EF4-FFF2-40B4-BE49-F238E27FC236}">
                      <a16:creationId xmlns:a16="http://schemas.microsoft.com/office/drawing/2014/main" id="{F6FE3854-C5A5-1907-DC2E-4AED790509CE}"/>
                    </a:ext>
                  </a:extLst>
                </p:cNvPr>
                <p:cNvSpPr/>
                <p:nvPr/>
              </p:nvSpPr>
              <p:spPr>
                <a:xfrm>
                  <a:off x="3982856" y="2141633"/>
                  <a:ext cx="2282932" cy="22691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3" name="Rectangle 52">
                  <a:extLst>
                    <a:ext uri="{FF2B5EF4-FFF2-40B4-BE49-F238E27FC236}">
                      <a16:creationId xmlns:a16="http://schemas.microsoft.com/office/drawing/2014/main" id="{17923665-741A-754C-2D5F-5E2AADCC777E}"/>
                    </a:ext>
                  </a:extLst>
                </p:cNvPr>
                <p:cNvSpPr/>
                <p:nvPr/>
              </p:nvSpPr>
              <p:spPr>
                <a:xfrm>
                  <a:off x="3982856" y="24051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4" name="Rectangle 53">
                  <a:extLst>
                    <a:ext uri="{FF2B5EF4-FFF2-40B4-BE49-F238E27FC236}">
                      <a16:creationId xmlns:a16="http://schemas.microsoft.com/office/drawing/2014/main" id="{C8061DD4-3C0F-63F1-DAA2-2441A06DD3EA}"/>
                    </a:ext>
                  </a:extLst>
                </p:cNvPr>
                <p:cNvSpPr/>
                <p:nvPr/>
              </p:nvSpPr>
              <p:spPr>
                <a:xfrm>
                  <a:off x="3982856" y="266550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5" name="Rectangle 54">
                  <a:extLst>
                    <a:ext uri="{FF2B5EF4-FFF2-40B4-BE49-F238E27FC236}">
                      <a16:creationId xmlns:a16="http://schemas.microsoft.com/office/drawing/2014/main" id="{693108CF-94A1-1EC8-09E9-91C114789EA2}"/>
                    </a:ext>
                  </a:extLst>
                </p:cNvPr>
                <p:cNvSpPr/>
                <p:nvPr/>
              </p:nvSpPr>
              <p:spPr>
                <a:xfrm>
                  <a:off x="3982856" y="292903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6" name="Rectangle 55">
                  <a:extLst>
                    <a:ext uri="{FF2B5EF4-FFF2-40B4-BE49-F238E27FC236}">
                      <a16:creationId xmlns:a16="http://schemas.microsoft.com/office/drawing/2014/main" id="{8CF5C66D-126F-55D9-5C48-FD54662FD3F1}"/>
                    </a:ext>
                  </a:extLst>
                </p:cNvPr>
                <p:cNvSpPr/>
                <p:nvPr/>
              </p:nvSpPr>
              <p:spPr>
                <a:xfrm>
                  <a:off x="3982856" y="31925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7" name="Rectangle 56">
                  <a:extLst>
                    <a:ext uri="{FF2B5EF4-FFF2-40B4-BE49-F238E27FC236}">
                      <a16:creationId xmlns:a16="http://schemas.microsoft.com/office/drawing/2014/main" id="{6B64C527-187A-1C47-AD3F-298ED46C850F}"/>
                    </a:ext>
                  </a:extLst>
                </p:cNvPr>
                <p:cNvSpPr/>
                <p:nvPr/>
              </p:nvSpPr>
              <p:spPr>
                <a:xfrm>
                  <a:off x="3982856" y="34560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8" name="Rectangle 57">
                  <a:extLst>
                    <a:ext uri="{FF2B5EF4-FFF2-40B4-BE49-F238E27FC236}">
                      <a16:creationId xmlns:a16="http://schemas.microsoft.com/office/drawing/2014/main" id="{E8A12693-574A-47F1-1404-ED83546D2194}"/>
                    </a:ext>
                  </a:extLst>
                </p:cNvPr>
                <p:cNvSpPr/>
                <p:nvPr/>
              </p:nvSpPr>
              <p:spPr>
                <a:xfrm>
                  <a:off x="3982856" y="3716433"/>
                  <a:ext cx="2282932" cy="22691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solidFill>
                      <a:schemeClr val="bg1"/>
                    </a:solidFill>
                  </a:endParaRPr>
                </a:p>
              </p:txBody>
            </p:sp>
            <p:sp>
              <p:nvSpPr>
                <p:cNvPr id="59" name="Rectangle 58">
                  <a:extLst>
                    <a:ext uri="{FF2B5EF4-FFF2-40B4-BE49-F238E27FC236}">
                      <a16:creationId xmlns:a16="http://schemas.microsoft.com/office/drawing/2014/main" id="{E8F17F78-8E32-93C3-7154-3D28D0A5B13A}"/>
                    </a:ext>
                  </a:extLst>
                </p:cNvPr>
                <p:cNvSpPr/>
                <p:nvPr/>
              </p:nvSpPr>
              <p:spPr>
                <a:xfrm>
                  <a:off x="3982856" y="39799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0" name="Rectangle 59">
                  <a:extLst>
                    <a:ext uri="{FF2B5EF4-FFF2-40B4-BE49-F238E27FC236}">
                      <a16:creationId xmlns:a16="http://schemas.microsoft.com/office/drawing/2014/main" id="{04EDED1F-12AD-F757-5950-4489349E3439}"/>
                    </a:ext>
                  </a:extLst>
                </p:cNvPr>
                <p:cNvSpPr/>
                <p:nvPr/>
              </p:nvSpPr>
              <p:spPr>
                <a:xfrm>
                  <a:off x="3982856" y="42434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1" name="Rectangle 60">
                  <a:extLst>
                    <a:ext uri="{FF2B5EF4-FFF2-40B4-BE49-F238E27FC236}">
                      <a16:creationId xmlns:a16="http://schemas.microsoft.com/office/drawing/2014/main" id="{B672E70A-77B2-4161-1241-587B88287C8C}"/>
                    </a:ext>
                  </a:extLst>
                </p:cNvPr>
                <p:cNvSpPr/>
                <p:nvPr/>
              </p:nvSpPr>
              <p:spPr>
                <a:xfrm>
                  <a:off x="3982856" y="450700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2" name="Rectangle 61">
                  <a:extLst>
                    <a:ext uri="{FF2B5EF4-FFF2-40B4-BE49-F238E27FC236}">
                      <a16:creationId xmlns:a16="http://schemas.microsoft.com/office/drawing/2014/main" id="{46675EC2-A730-8565-5EFA-74BF761A486D}"/>
                    </a:ext>
                  </a:extLst>
                </p:cNvPr>
                <p:cNvSpPr/>
                <p:nvPr/>
              </p:nvSpPr>
              <p:spPr>
                <a:xfrm>
                  <a:off x="3982856" y="47673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3" name="Rectangle 62">
                  <a:extLst>
                    <a:ext uri="{FF2B5EF4-FFF2-40B4-BE49-F238E27FC236}">
                      <a16:creationId xmlns:a16="http://schemas.microsoft.com/office/drawing/2014/main" id="{67BF56BD-F3EC-E4A0-0A88-EBB8D33A8069}"/>
                    </a:ext>
                  </a:extLst>
                </p:cNvPr>
                <p:cNvSpPr/>
                <p:nvPr/>
              </p:nvSpPr>
              <p:spPr>
                <a:xfrm>
                  <a:off x="3982856" y="50308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4" name="Rectangle 63">
                  <a:extLst>
                    <a:ext uri="{FF2B5EF4-FFF2-40B4-BE49-F238E27FC236}">
                      <a16:creationId xmlns:a16="http://schemas.microsoft.com/office/drawing/2014/main" id="{88A6EEAC-186B-412E-5E02-DFACBF5B9144}"/>
                    </a:ext>
                  </a:extLst>
                </p:cNvPr>
                <p:cNvSpPr/>
                <p:nvPr/>
              </p:nvSpPr>
              <p:spPr>
                <a:xfrm>
                  <a:off x="3982856" y="529123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144" name="Group 143">
                <a:extLst>
                  <a:ext uri="{FF2B5EF4-FFF2-40B4-BE49-F238E27FC236}">
                    <a16:creationId xmlns:a16="http://schemas.microsoft.com/office/drawing/2014/main" id="{25ED51EE-CECB-85C9-47C0-7AEA556C77F6}"/>
                  </a:ext>
                </a:extLst>
              </p:cNvPr>
              <p:cNvGrpSpPr/>
              <p:nvPr/>
            </p:nvGrpSpPr>
            <p:grpSpPr>
              <a:xfrm>
                <a:off x="4084871" y="1881420"/>
                <a:ext cx="2083449" cy="3625868"/>
                <a:chOff x="4084871" y="1881420"/>
                <a:chExt cx="2083449" cy="3625868"/>
              </a:xfrm>
            </p:grpSpPr>
            <p:sp>
              <p:nvSpPr>
                <p:cNvPr id="111" name="TextBox 110">
                  <a:extLst>
                    <a:ext uri="{FF2B5EF4-FFF2-40B4-BE49-F238E27FC236}">
                      <a16:creationId xmlns:a16="http://schemas.microsoft.com/office/drawing/2014/main" id="{DF91125E-2EBB-BB42-D024-EAC08B259A3F}"/>
                    </a:ext>
                  </a:extLst>
                </p:cNvPr>
                <p:cNvSpPr txBox="1"/>
                <p:nvPr/>
              </p:nvSpPr>
              <p:spPr>
                <a:xfrm>
                  <a:off x="4084871" y="2146170"/>
                  <a:ext cx="1104470" cy="215444"/>
                </a:xfrm>
                <a:prstGeom prst="rect">
                  <a:avLst/>
                </a:prstGeom>
                <a:noFill/>
              </p:spPr>
              <p:txBody>
                <a:bodyPr wrap="none" lIns="0" tIns="0" rIns="0" bIns="0" rtlCol="0">
                  <a:spAutoFit/>
                </a:bodyPr>
                <a:lstStyle/>
                <a:p>
                  <a:r>
                    <a:rPr lang="es-MX" sz="1400" b="1" dirty="0">
                      <a:solidFill>
                        <a:schemeClr val="bg1"/>
                      </a:solidFill>
                      <a:latin typeface="Arial" panose="020B0604020202020204" pitchFamily="34" charset="0"/>
                      <a:cs typeface="Arial" panose="020B0604020202020204" pitchFamily="34" charset="0"/>
                    </a:rPr>
                    <a:t>Países Bajos</a:t>
                  </a:r>
                </a:p>
              </p:txBody>
            </p:sp>
            <p:sp>
              <p:nvSpPr>
                <p:cNvPr id="113" name="TextBox 112">
                  <a:extLst>
                    <a:ext uri="{FF2B5EF4-FFF2-40B4-BE49-F238E27FC236}">
                      <a16:creationId xmlns:a16="http://schemas.microsoft.com/office/drawing/2014/main" id="{767CCB9C-3302-D327-3762-49F932DCC0F5}"/>
                    </a:ext>
                  </a:extLst>
                </p:cNvPr>
                <p:cNvSpPr txBox="1"/>
                <p:nvPr/>
              </p:nvSpPr>
              <p:spPr>
                <a:xfrm>
                  <a:off x="5809247" y="2146170"/>
                  <a:ext cx="359073"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37%</a:t>
                  </a:r>
                </a:p>
              </p:txBody>
            </p:sp>
            <p:sp>
              <p:nvSpPr>
                <p:cNvPr id="114" name="TextBox 113">
                  <a:extLst>
                    <a:ext uri="{FF2B5EF4-FFF2-40B4-BE49-F238E27FC236}">
                      <a16:creationId xmlns:a16="http://schemas.microsoft.com/office/drawing/2014/main" id="{1E09CAF9-F236-B573-FEA0-B4F94DC5F3D4}"/>
                    </a:ext>
                  </a:extLst>
                </p:cNvPr>
                <p:cNvSpPr txBox="1"/>
                <p:nvPr/>
              </p:nvSpPr>
              <p:spPr>
                <a:xfrm>
                  <a:off x="4084871" y="2417983"/>
                  <a:ext cx="815929"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Costa Rica</a:t>
                  </a:r>
                </a:p>
              </p:txBody>
            </p:sp>
            <p:sp>
              <p:nvSpPr>
                <p:cNvPr id="115" name="TextBox 114">
                  <a:extLst>
                    <a:ext uri="{FF2B5EF4-FFF2-40B4-BE49-F238E27FC236}">
                      <a16:creationId xmlns:a16="http://schemas.microsoft.com/office/drawing/2014/main" id="{57EDDEA4-8F2B-4052-776A-EF8BAEF9BFB7}"/>
                    </a:ext>
                  </a:extLst>
                </p:cNvPr>
                <p:cNvSpPr txBox="1"/>
                <p:nvPr/>
              </p:nvSpPr>
              <p:spPr>
                <a:xfrm>
                  <a:off x="5834894" y="241798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35%</a:t>
                  </a:r>
                </a:p>
              </p:txBody>
            </p:sp>
            <p:sp>
              <p:nvSpPr>
                <p:cNvPr id="120" name="TextBox 119">
                  <a:extLst>
                    <a:ext uri="{FF2B5EF4-FFF2-40B4-BE49-F238E27FC236}">
                      <a16:creationId xmlns:a16="http://schemas.microsoft.com/office/drawing/2014/main" id="{8B9713F1-B83A-EDA9-3FE5-8E91AB5452DF}"/>
                    </a:ext>
                  </a:extLst>
                </p:cNvPr>
                <p:cNvSpPr txBox="1"/>
                <p:nvPr/>
              </p:nvSpPr>
              <p:spPr>
                <a:xfrm>
                  <a:off x="4084871" y="2682845"/>
                  <a:ext cx="554639"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EE.UU.</a:t>
                  </a:r>
                </a:p>
              </p:txBody>
            </p:sp>
            <p:sp>
              <p:nvSpPr>
                <p:cNvPr id="121" name="TextBox 120">
                  <a:extLst>
                    <a:ext uri="{FF2B5EF4-FFF2-40B4-BE49-F238E27FC236}">
                      <a16:creationId xmlns:a16="http://schemas.microsoft.com/office/drawing/2014/main" id="{062E05BA-D207-C60F-63C9-BFE4171C103C}"/>
                    </a:ext>
                  </a:extLst>
                </p:cNvPr>
                <p:cNvSpPr txBox="1"/>
                <p:nvPr/>
              </p:nvSpPr>
              <p:spPr>
                <a:xfrm>
                  <a:off x="5834894" y="268284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34%</a:t>
                  </a:r>
                </a:p>
              </p:txBody>
            </p:sp>
            <p:sp>
              <p:nvSpPr>
                <p:cNvPr id="122" name="TextBox 121">
                  <a:extLst>
                    <a:ext uri="{FF2B5EF4-FFF2-40B4-BE49-F238E27FC236}">
                      <a16:creationId xmlns:a16="http://schemas.microsoft.com/office/drawing/2014/main" id="{1FF30A2E-1C75-3F72-BE34-E3E81F3F10FC}"/>
                    </a:ext>
                  </a:extLst>
                </p:cNvPr>
                <p:cNvSpPr txBox="1"/>
                <p:nvPr/>
              </p:nvSpPr>
              <p:spPr>
                <a:xfrm>
                  <a:off x="4084871" y="2945033"/>
                  <a:ext cx="52899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México</a:t>
                  </a:r>
                </a:p>
              </p:txBody>
            </p:sp>
            <p:sp>
              <p:nvSpPr>
                <p:cNvPr id="123" name="TextBox 122">
                  <a:extLst>
                    <a:ext uri="{FF2B5EF4-FFF2-40B4-BE49-F238E27FC236}">
                      <a16:creationId xmlns:a16="http://schemas.microsoft.com/office/drawing/2014/main" id="{CF2F4889-C472-EB9D-8D06-338C31EAF4DA}"/>
                    </a:ext>
                  </a:extLst>
                </p:cNvPr>
                <p:cNvSpPr txBox="1"/>
                <p:nvPr/>
              </p:nvSpPr>
              <p:spPr>
                <a:xfrm>
                  <a:off x="5834894" y="294503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34%</a:t>
                  </a:r>
                </a:p>
              </p:txBody>
            </p:sp>
            <p:sp>
              <p:nvSpPr>
                <p:cNvPr id="124" name="TextBox 123">
                  <a:extLst>
                    <a:ext uri="{FF2B5EF4-FFF2-40B4-BE49-F238E27FC236}">
                      <a16:creationId xmlns:a16="http://schemas.microsoft.com/office/drawing/2014/main" id="{76240B85-4B9B-CD40-493C-E91057852237}"/>
                    </a:ext>
                  </a:extLst>
                </p:cNvPr>
                <p:cNvSpPr txBox="1"/>
                <p:nvPr/>
              </p:nvSpPr>
              <p:spPr>
                <a:xfrm>
                  <a:off x="4084871" y="3206720"/>
                  <a:ext cx="54662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Bélgica</a:t>
                  </a:r>
                </a:p>
              </p:txBody>
            </p:sp>
            <p:sp>
              <p:nvSpPr>
                <p:cNvPr id="125" name="TextBox 124">
                  <a:extLst>
                    <a:ext uri="{FF2B5EF4-FFF2-40B4-BE49-F238E27FC236}">
                      <a16:creationId xmlns:a16="http://schemas.microsoft.com/office/drawing/2014/main" id="{8CC08383-1014-1E82-4840-C60AE2A26F0B}"/>
                    </a:ext>
                  </a:extLst>
                </p:cNvPr>
                <p:cNvSpPr txBox="1"/>
                <p:nvPr/>
              </p:nvSpPr>
              <p:spPr>
                <a:xfrm>
                  <a:off x="5834894" y="3206720"/>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33%</a:t>
                  </a:r>
                </a:p>
              </p:txBody>
            </p:sp>
            <p:sp>
              <p:nvSpPr>
                <p:cNvPr id="126" name="TextBox 125">
                  <a:extLst>
                    <a:ext uri="{FF2B5EF4-FFF2-40B4-BE49-F238E27FC236}">
                      <a16:creationId xmlns:a16="http://schemas.microsoft.com/office/drawing/2014/main" id="{5DEF41EA-68DA-940D-8CD7-B9D4F2E83008}"/>
                    </a:ext>
                  </a:extLst>
                </p:cNvPr>
                <p:cNvSpPr txBox="1"/>
                <p:nvPr/>
              </p:nvSpPr>
              <p:spPr>
                <a:xfrm>
                  <a:off x="4084871" y="3468908"/>
                  <a:ext cx="436017"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China</a:t>
                  </a:r>
                </a:p>
              </p:txBody>
            </p:sp>
            <p:sp>
              <p:nvSpPr>
                <p:cNvPr id="127" name="TextBox 126">
                  <a:extLst>
                    <a:ext uri="{FF2B5EF4-FFF2-40B4-BE49-F238E27FC236}">
                      <a16:creationId xmlns:a16="http://schemas.microsoft.com/office/drawing/2014/main" id="{7225230B-9593-7705-176A-2DC621D15652}"/>
                    </a:ext>
                  </a:extLst>
                </p:cNvPr>
                <p:cNvSpPr txBox="1"/>
                <p:nvPr/>
              </p:nvSpPr>
              <p:spPr>
                <a:xfrm>
                  <a:off x="5834894" y="3468908"/>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33%</a:t>
                  </a:r>
                </a:p>
              </p:txBody>
            </p:sp>
            <p:sp>
              <p:nvSpPr>
                <p:cNvPr id="128" name="TextBox 127">
                  <a:extLst>
                    <a:ext uri="{FF2B5EF4-FFF2-40B4-BE49-F238E27FC236}">
                      <a16:creationId xmlns:a16="http://schemas.microsoft.com/office/drawing/2014/main" id="{A3D71335-71CC-32E5-1839-C5ACCB72EA6A}"/>
                    </a:ext>
                  </a:extLst>
                </p:cNvPr>
                <p:cNvSpPr txBox="1"/>
                <p:nvPr/>
              </p:nvSpPr>
              <p:spPr>
                <a:xfrm>
                  <a:off x="4084871" y="3733770"/>
                  <a:ext cx="937757" cy="200055"/>
                </a:xfrm>
                <a:prstGeom prst="rect">
                  <a:avLst/>
                </a:prstGeom>
                <a:noFill/>
              </p:spPr>
              <p:txBody>
                <a:bodyPr wrap="none" lIns="0" tIns="0" rIns="0" bIns="0" rtlCol="0">
                  <a:spAutoFit/>
                </a:bodyPr>
                <a:lstStyle/>
                <a:p>
                  <a:r>
                    <a:rPr lang="es-MX" sz="1300" b="1" dirty="0">
                      <a:solidFill>
                        <a:schemeClr val="bg1"/>
                      </a:solidFill>
                      <a:latin typeface="Arial" panose="020B0604020202020204" pitchFamily="34" charset="0"/>
                      <a:cs typeface="Arial" panose="020B0604020202020204" pitchFamily="34" charset="0"/>
                    </a:rPr>
                    <a:t>Puerto Rico</a:t>
                  </a:r>
                </a:p>
              </p:txBody>
            </p:sp>
            <p:sp>
              <p:nvSpPr>
                <p:cNvPr id="129" name="TextBox 128">
                  <a:extLst>
                    <a:ext uri="{FF2B5EF4-FFF2-40B4-BE49-F238E27FC236}">
                      <a16:creationId xmlns:a16="http://schemas.microsoft.com/office/drawing/2014/main" id="{74725FAF-E895-FB1C-0F4A-0A60E193C800}"/>
                    </a:ext>
                  </a:extLst>
                </p:cNvPr>
                <p:cNvSpPr txBox="1"/>
                <p:nvPr/>
              </p:nvSpPr>
              <p:spPr>
                <a:xfrm>
                  <a:off x="5809247" y="3733770"/>
                  <a:ext cx="359073"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33%</a:t>
                  </a:r>
                </a:p>
              </p:txBody>
            </p:sp>
            <p:sp>
              <p:nvSpPr>
                <p:cNvPr id="130" name="TextBox 129">
                  <a:extLst>
                    <a:ext uri="{FF2B5EF4-FFF2-40B4-BE49-F238E27FC236}">
                      <a16:creationId xmlns:a16="http://schemas.microsoft.com/office/drawing/2014/main" id="{423FD66A-F2A2-6F94-1162-DAD7DB335B5C}"/>
                    </a:ext>
                  </a:extLst>
                </p:cNvPr>
                <p:cNvSpPr txBox="1"/>
                <p:nvPr/>
              </p:nvSpPr>
              <p:spPr>
                <a:xfrm>
                  <a:off x="4084871" y="3995958"/>
                  <a:ext cx="41678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Suiza</a:t>
                  </a:r>
                </a:p>
              </p:txBody>
            </p:sp>
            <p:sp>
              <p:nvSpPr>
                <p:cNvPr id="131" name="TextBox 130">
                  <a:extLst>
                    <a:ext uri="{FF2B5EF4-FFF2-40B4-BE49-F238E27FC236}">
                      <a16:creationId xmlns:a16="http://schemas.microsoft.com/office/drawing/2014/main" id="{A4822052-5659-F418-F176-34DB659751BE}"/>
                    </a:ext>
                  </a:extLst>
                </p:cNvPr>
                <p:cNvSpPr txBox="1"/>
                <p:nvPr/>
              </p:nvSpPr>
              <p:spPr>
                <a:xfrm>
                  <a:off x="5834894" y="3995958"/>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33%</a:t>
                  </a:r>
                </a:p>
              </p:txBody>
            </p:sp>
            <p:sp>
              <p:nvSpPr>
                <p:cNvPr id="132" name="TextBox 131">
                  <a:extLst>
                    <a:ext uri="{FF2B5EF4-FFF2-40B4-BE49-F238E27FC236}">
                      <a16:creationId xmlns:a16="http://schemas.microsoft.com/office/drawing/2014/main" id="{01F091C6-8F8E-60E9-29AD-E1BF34D7E5B7}"/>
                    </a:ext>
                  </a:extLst>
                </p:cNvPr>
                <p:cNvSpPr txBox="1"/>
                <p:nvPr/>
              </p:nvSpPr>
              <p:spPr>
                <a:xfrm>
                  <a:off x="4084871" y="4256308"/>
                  <a:ext cx="41678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Brasil</a:t>
                  </a:r>
                </a:p>
              </p:txBody>
            </p:sp>
            <p:sp>
              <p:nvSpPr>
                <p:cNvPr id="133" name="TextBox 132">
                  <a:extLst>
                    <a:ext uri="{FF2B5EF4-FFF2-40B4-BE49-F238E27FC236}">
                      <a16:creationId xmlns:a16="http://schemas.microsoft.com/office/drawing/2014/main" id="{F13C1B87-9891-4CDC-4555-9C4B58876E29}"/>
                    </a:ext>
                  </a:extLst>
                </p:cNvPr>
                <p:cNvSpPr txBox="1"/>
                <p:nvPr/>
              </p:nvSpPr>
              <p:spPr>
                <a:xfrm>
                  <a:off x="5834894" y="4256308"/>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32%</a:t>
                  </a:r>
                </a:p>
              </p:txBody>
            </p:sp>
            <p:sp>
              <p:nvSpPr>
                <p:cNvPr id="134" name="TextBox 133">
                  <a:extLst>
                    <a:ext uri="{FF2B5EF4-FFF2-40B4-BE49-F238E27FC236}">
                      <a16:creationId xmlns:a16="http://schemas.microsoft.com/office/drawing/2014/main" id="{A51572F1-2890-5836-DFD9-49EAFBE021F3}"/>
                    </a:ext>
                  </a:extLst>
                </p:cNvPr>
                <p:cNvSpPr txBox="1"/>
                <p:nvPr/>
              </p:nvSpPr>
              <p:spPr>
                <a:xfrm>
                  <a:off x="4084871" y="4517995"/>
                  <a:ext cx="81753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Guatemala</a:t>
                  </a:r>
                </a:p>
              </p:txBody>
            </p:sp>
            <p:sp>
              <p:nvSpPr>
                <p:cNvPr id="135" name="TextBox 134">
                  <a:extLst>
                    <a:ext uri="{FF2B5EF4-FFF2-40B4-BE49-F238E27FC236}">
                      <a16:creationId xmlns:a16="http://schemas.microsoft.com/office/drawing/2014/main" id="{0BC5E559-9735-7195-115C-4FFCFEC406FC}"/>
                    </a:ext>
                  </a:extLst>
                </p:cNvPr>
                <p:cNvSpPr txBox="1"/>
                <p:nvPr/>
              </p:nvSpPr>
              <p:spPr>
                <a:xfrm>
                  <a:off x="5834894" y="451799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32%</a:t>
                  </a:r>
                </a:p>
              </p:txBody>
            </p:sp>
            <p:sp>
              <p:nvSpPr>
                <p:cNvPr id="136" name="TextBox 135">
                  <a:extLst>
                    <a:ext uri="{FF2B5EF4-FFF2-40B4-BE49-F238E27FC236}">
                      <a16:creationId xmlns:a16="http://schemas.microsoft.com/office/drawing/2014/main" id="{BD4CFA5C-21D6-6F30-9F8B-348E08B634F6}"/>
                    </a:ext>
                  </a:extLst>
                </p:cNvPr>
                <p:cNvSpPr txBox="1"/>
                <p:nvPr/>
              </p:nvSpPr>
              <p:spPr>
                <a:xfrm>
                  <a:off x="4084871" y="4780183"/>
                  <a:ext cx="70532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Colombia</a:t>
                  </a:r>
                </a:p>
              </p:txBody>
            </p:sp>
            <p:sp>
              <p:nvSpPr>
                <p:cNvPr id="137" name="TextBox 136">
                  <a:extLst>
                    <a:ext uri="{FF2B5EF4-FFF2-40B4-BE49-F238E27FC236}">
                      <a16:creationId xmlns:a16="http://schemas.microsoft.com/office/drawing/2014/main" id="{C8082386-16F7-02F1-3DE8-D984CEBEDAA2}"/>
                    </a:ext>
                  </a:extLst>
                </p:cNvPr>
                <p:cNvSpPr txBox="1"/>
                <p:nvPr/>
              </p:nvSpPr>
              <p:spPr>
                <a:xfrm>
                  <a:off x="5834894" y="478018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31%</a:t>
                  </a:r>
                </a:p>
              </p:txBody>
            </p:sp>
            <p:sp>
              <p:nvSpPr>
                <p:cNvPr id="138" name="TextBox 137">
                  <a:extLst>
                    <a:ext uri="{FF2B5EF4-FFF2-40B4-BE49-F238E27FC236}">
                      <a16:creationId xmlns:a16="http://schemas.microsoft.com/office/drawing/2014/main" id="{DB7B4C48-67C6-9C32-3FD7-5CF6E7A4FCDD}"/>
                    </a:ext>
                  </a:extLst>
                </p:cNvPr>
                <p:cNvSpPr txBox="1"/>
                <p:nvPr/>
              </p:nvSpPr>
              <p:spPr>
                <a:xfrm>
                  <a:off x="4084871" y="5045045"/>
                  <a:ext cx="69570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Alemania</a:t>
                  </a:r>
                </a:p>
              </p:txBody>
            </p:sp>
            <p:sp>
              <p:nvSpPr>
                <p:cNvPr id="139" name="TextBox 138">
                  <a:extLst>
                    <a:ext uri="{FF2B5EF4-FFF2-40B4-BE49-F238E27FC236}">
                      <a16:creationId xmlns:a16="http://schemas.microsoft.com/office/drawing/2014/main" id="{03F852D5-D170-5F08-C6C8-321FF7689443}"/>
                    </a:ext>
                  </a:extLst>
                </p:cNvPr>
                <p:cNvSpPr txBox="1"/>
                <p:nvPr/>
              </p:nvSpPr>
              <p:spPr>
                <a:xfrm>
                  <a:off x="5834894" y="504504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30%</a:t>
                  </a:r>
                </a:p>
              </p:txBody>
            </p:sp>
            <p:sp>
              <p:nvSpPr>
                <p:cNvPr id="140" name="TextBox 139">
                  <a:extLst>
                    <a:ext uri="{FF2B5EF4-FFF2-40B4-BE49-F238E27FC236}">
                      <a16:creationId xmlns:a16="http://schemas.microsoft.com/office/drawing/2014/main" id="{590A1D78-4C63-6557-20A7-7369C676C262}"/>
                    </a:ext>
                  </a:extLst>
                </p:cNvPr>
                <p:cNvSpPr txBox="1"/>
                <p:nvPr/>
              </p:nvSpPr>
              <p:spPr>
                <a:xfrm>
                  <a:off x="4084871" y="5307233"/>
                  <a:ext cx="649217"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Australia</a:t>
                  </a:r>
                </a:p>
              </p:txBody>
            </p:sp>
            <p:sp>
              <p:nvSpPr>
                <p:cNvPr id="141" name="TextBox 140">
                  <a:extLst>
                    <a:ext uri="{FF2B5EF4-FFF2-40B4-BE49-F238E27FC236}">
                      <a16:creationId xmlns:a16="http://schemas.microsoft.com/office/drawing/2014/main" id="{7618FCED-FB50-B25A-3AE1-8B207EBF0097}"/>
                    </a:ext>
                  </a:extLst>
                </p:cNvPr>
                <p:cNvSpPr txBox="1"/>
                <p:nvPr/>
              </p:nvSpPr>
              <p:spPr>
                <a:xfrm>
                  <a:off x="5834894" y="530723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29%</a:t>
                  </a:r>
                </a:p>
              </p:txBody>
            </p:sp>
            <p:sp>
              <p:nvSpPr>
                <p:cNvPr id="142" name="TextBox 141">
                  <a:extLst>
                    <a:ext uri="{FF2B5EF4-FFF2-40B4-BE49-F238E27FC236}">
                      <a16:creationId xmlns:a16="http://schemas.microsoft.com/office/drawing/2014/main" id="{C7D43F1F-96C7-B729-241D-F6840E8A725E}"/>
                    </a:ext>
                  </a:extLst>
                </p:cNvPr>
                <p:cNvSpPr txBox="1"/>
                <p:nvPr/>
              </p:nvSpPr>
              <p:spPr>
                <a:xfrm>
                  <a:off x="4084871" y="1881420"/>
                  <a:ext cx="416781" cy="215444"/>
                </a:xfrm>
                <a:prstGeom prst="rect">
                  <a:avLst/>
                </a:prstGeom>
                <a:noFill/>
              </p:spPr>
              <p:txBody>
                <a:bodyPr wrap="none" lIns="0" tIns="0" rIns="0" bIns="0" rtlCol="0">
                  <a:spAutoFit/>
                </a:bodyPr>
                <a:lstStyle/>
                <a:p>
                  <a:r>
                    <a:rPr lang="es-MX" sz="1400" b="1" dirty="0">
                      <a:solidFill>
                        <a:schemeClr val="bg1"/>
                      </a:solidFill>
                      <a:latin typeface="Arial" panose="020B0604020202020204" pitchFamily="34" charset="0"/>
                      <a:cs typeface="Arial" panose="020B0604020202020204" pitchFamily="34" charset="0"/>
                    </a:rPr>
                    <a:t>India</a:t>
                  </a:r>
                </a:p>
              </p:txBody>
            </p:sp>
            <p:sp>
              <p:nvSpPr>
                <p:cNvPr id="143" name="TextBox 142">
                  <a:extLst>
                    <a:ext uri="{FF2B5EF4-FFF2-40B4-BE49-F238E27FC236}">
                      <a16:creationId xmlns:a16="http://schemas.microsoft.com/office/drawing/2014/main" id="{17684FEA-C808-90D3-0502-58643F7B3F0C}"/>
                    </a:ext>
                  </a:extLst>
                </p:cNvPr>
                <p:cNvSpPr txBox="1"/>
                <p:nvPr/>
              </p:nvSpPr>
              <p:spPr>
                <a:xfrm>
                  <a:off x="5809246" y="1881420"/>
                  <a:ext cx="359074"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37%</a:t>
                  </a:r>
                </a:p>
              </p:txBody>
            </p:sp>
          </p:grpSp>
        </p:grpSp>
        <p:grpSp>
          <p:nvGrpSpPr>
            <p:cNvPr id="236" name="Group 235">
              <a:extLst>
                <a:ext uri="{FF2B5EF4-FFF2-40B4-BE49-F238E27FC236}">
                  <a16:creationId xmlns:a16="http://schemas.microsoft.com/office/drawing/2014/main" id="{418063CA-A878-B07B-8A3B-E1A6A059087C}"/>
                </a:ext>
              </a:extLst>
            </p:cNvPr>
            <p:cNvGrpSpPr/>
            <p:nvPr/>
          </p:nvGrpSpPr>
          <p:grpSpPr>
            <a:xfrm>
              <a:off x="6434134" y="1878108"/>
              <a:ext cx="2282932" cy="3640042"/>
              <a:chOff x="3982856" y="1878108"/>
              <a:chExt cx="2282932" cy="3640042"/>
            </a:xfrm>
          </p:grpSpPr>
          <p:grpSp>
            <p:nvGrpSpPr>
              <p:cNvPr id="237" name="Group 236">
                <a:extLst>
                  <a:ext uri="{FF2B5EF4-FFF2-40B4-BE49-F238E27FC236}">
                    <a16:creationId xmlns:a16="http://schemas.microsoft.com/office/drawing/2014/main" id="{90B985D7-AC52-F3D0-7760-EDEF7C53D8B2}"/>
                  </a:ext>
                </a:extLst>
              </p:cNvPr>
              <p:cNvGrpSpPr/>
              <p:nvPr/>
            </p:nvGrpSpPr>
            <p:grpSpPr>
              <a:xfrm>
                <a:off x="3982856" y="1878108"/>
                <a:ext cx="2282932" cy="3640042"/>
                <a:chOff x="3982856" y="1878108"/>
                <a:chExt cx="2282932" cy="3640042"/>
              </a:xfrm>
            </p:grpSpPr>
            <p:sp>
              <p:nvSpPr>
                <p:cNvPr id="267" name="Rectangle 266">
                  <a:extLst>
                    <a:ext uri="{FF2B5EF4-FFF2-40B4-BE49-F238E27FC236}">
                      <a16:creationId xmlns:a16="http://schemas.microsoft.com/office/drawing/2014/main" id="{AF1D6EA8-CA6D-F49B-09B6-E8852E29DD7A}"/>
                    </a:ext>
                  </a:extLst>
                </p:cNvPr>
                <p:cNvSpPr/>
                <p:nvPr/>
              </p:nvSpPr>
              <p:spPr>
                <a:xfrm>
                  <a:off x="3982856" y="187810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8" name="Rectangle 267">
                  <a:extLst>
                    <a:ext uri="{FF2B5EF4-FFF2-40B4-BE49-F238E27FC236}">
                      <a16:creationId xmlns:a16="http://schemas.microsoft.com/office/drawing/2014/main" id="{1BE3B3B0-830F-996C-CA99-AC2508B45A70}"/>
                    </a:ext>
                  </a:extLst>
                </p:cNvPr>
                <p:cNvSpPr/>
                <p:nvPr/>
              </p:nvSpPr>
              <p:spPr>
                <a:xfrm>
                  <a:off x="3982856" y="214163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69" name="Rectangle 268">
                  <a:extLst>
                    <a:ext uri="{FF2B5EF4-FFF2-40B4-BE49-F238E27FC236}">
                      <a16:creationId xmlns:a16="http://schemas.microsoft.com/office/drawing/2014/main" id="{E02750AC-6318-6888-AA95-5EF1BC9D8DC9}"/>
                    </a:ext>
                  </a:extLst>
                </p:cNvPr>
                <p:cNvSpPr/>
                <p:nvPr/>
              </p:nvSpPr>
              <p:spPr>
                <a:xfrm>
                  <a:off x="3982856" y="24051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0" name="Rectangle 269">
                  <a:extLst>
                    <a:ext uri="{FF2B5EF4-FFF2-40B4-BE49-F238E27FC236}">
                      <a16:creationId xmlns:a16="http://schemas.microsoft.com/office/drawing/2014/main" id="{576643A8-22BE-30C5-B45B-C23EA4A01DDC}"/>
                    </a:ext>
                  </a:extLst>
                </p:cNvPr>
                <p:cNvSpPr/>
                <p:nvPr/>
              </p:nvSpPr>
              <p:spPr>
                <a:xfrm>
                  <a:off x="3982856" y="266550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1" name="Rectangle 270">
                  <a:extLst>
                    <a:ext uri="{FF2B5EF4-FFF2-40B4-BE49-F238E27FC236}">
                      <a16:creationId xmlns:a16="http://schemas.microsoft.com/office/drawing/2014/main" id="{3F0EFC20-68F2-37F1-E43A-CDF2C1B74503}"/>
                    </a:ext>
                  </a:extLst>
                </p:cNvPr>
                <p:cNvSpPr/>
                <p:nvPr/>
              </p:nvSpPr>
              <p:spPr>
                <a:xfrm>
                  <a:off x="3982856" y="292903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2" name="Rectangle 271">
                  <a:extLst>
                    <a:ext uri="{FF2B5EF4-FFF2-40B4-BE49-F238E27FC236}">
                      <a16:creationId xmlns:a16="http://schemas.microsoft.com/office/drawing/2014/main" id="{362C85EC-7692-2973-7D8B-71725A85DC71}"/>
                    </a:ext>
                  </a:extLst>
                </p:cNvPr>
                <p:cNvSpPr/>
                <p:nvPr/>
              </p:nvSpPr>
              <p:spPr>
                <a:xfrm>
                  <a:off x="3982856" y="31925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3" name="Rectangle 272">
                  <a:extLst>
                    <a:ext uri="{FF2B5EF4-FFF2-40B4-BE49-F238E27FC236}">
                      <a16:creationId xmlns:a16="http://schemas.microsoft.com/office/drawing/2014/main" id="{45105EF3-37E2-E3F5-26C0-448713B779DF}"/>
                    </a:ext>
                  </a:extLst>
                </p:cNvPr>
                <p:cNvSpPr/>
                <p:nvPr/>
              </p:nvSpPr>
              <p:spPr>
                <a:xfrm>
                  <a:off x="3982856" y="34560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4" name="Rectangle 273">
                  <a:extLst>
                    <a:ext uri="{FF2B5EF4-FFF2-40B4-BE49-F238E27FC236}">
                      <a16:creationId xmlns:a16="http://schemas.microsoft.com/office/drawing/2014/main" id="{68A9BFFF-E452-9DE4-C29B-6E301DC74BC9}"/>
                    </a:ext>
                  </a:extLst>
                </p:cNvPr>
                <p:cNvSpPr/>
                <p:nvPr/>
              </p:nvSpPr>
              <p:spPr>
                <a:xfrm>
                  <a:off x="3982856" y="3716433"/>
                  <a:ext cx="2282932" cy="22691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5" name="Rectangle 274">
                  <a:extLst>
                    <a:ext uri="{FF2B5EF4-FFF2-40B4-BE49-F238E27FC236}">
                      <a16:creationId xmlns:a16="http://schemas.microsoft.com/office/drawing/2014/main" id="{DFE87C71-7D89-183A-40C0-ED122CA453B1}"/>
                    </a:ext>
                  </a:extLst>
                </p:cNvPr>
                <p:cNvSpPr/>
                <p:nvPr/>
              </p:nvSpPr>
              <p:spPr>
                <a:xfrm>
                  <a:off x="3982856" y="39799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6" name="Rectangle 275">
                  <a:extLst>
                    <a:ext uri="{FF2B5EF4-FFF2-40B4-BE49-F238E27FC236}">
                      <a16:creationId xmlns:a16="http://schemas.microsoft.com/office/drawing/2014/main" id="{4FA065F5-A32C-F32D-8B51-D9FBC5CC895F}"/>
                    </a:ext>
                  </a:extLst>
                </p:cNvPr>
                <p:cNvSpPr/>
                <p:nvPr/>
              </p:nvSpPr>
              <p:spPr>
                <a:xfrm>
                  <a:off x="3982856" y="42434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7" name="Rectangle 276">
                  <a:extLst>
                    <a:ext uri="{FF2B5EF4-FFF2-40B4-BE49-F238E27FC236}">
                      <a16:creationId xmlns:a16="http://schemas.microsoft.com/office/drawing/2014/main" id="{B33FF514-0195-D381-A052-3F47EFFDD5F2}"/>
                    </a:ext>
                  </a:extLst>
                </p:cNvPr>
                <p:cNvSpPr/>
                <p:nvPr/>
              </p:nvSpPr>
              <p:spPr>
                <a:xfrm>
                  <a:off x="3982856" y="450700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8" name="Rectangle 277">
                  <a:extLst>
                    <a:ext uri="{FF2B5EF4-FFF2-40B4-BE49-F238E27FC236}">
                      <a16:creationId xmlns:a16="http://schemas.microsoft.com/office/drawing/2014/main" id="{1D4FBD09-69E8-E441-1A9F-FD2D2FA19DAE}"/>
                    </a:ext>
                  </a:extLst>
                </p:cNvPr>
                <p:cNvSpPr/>
                <p:nvPr/>
              </p:nvSpPr>
              <p:spPr>
                <a:xfrm>
                  <a:off x="3982856" y="47673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9" name="Rectangle 278">
                  <a:extLst>
                    <a:ext uri="{FF2B5EF4-FFF2-40B4-BE49-F238E27FC236}">
                      <a16:creationId xmlns:a16="http://schemas.microsoft.com/office/drawing/2014/main" id="{51C9E37F-2477-CAA6-673D-BE3BF501EEC1}"/>
                    </a:ext>
                  </a:extLst>
                </p:cNvPr>
                <p:cNvSpPr/>
                <p:nvPr/>
              </p:nvSpPr>
              <p:spPr>
                <a:xfrm>
                  <a:off x="3982856" y="50308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0" name="Rectangle 279">
                  <a:extLst>
                    <a:ext uri="{FF2B5EF4-FFF2-40B4-BE49-F238E27FC236}">
                      <a16:creationId xmlns:a16="http://schemas.microsoft.com/office/drawing/2014/main" id="{8167279E-EF01-ACD2-01F9-A7A01777633F}"/>
                    </a:ext>
                  </a:extLst>
                </p:cNvPr>
                <p:cNvSpPr/>
                <p:nvPr/>
              </p:nvSpPr>
              <p:spPr>
                <a:xfrm>
                  <a:off x="3982856" y="529123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238" name="Group 237">
                <a:extLst>
                  <a:ext uri="{FF2B5EF4-FFF2-40B4-BE49-F238E27FC236}">
                    <a16:creationId xmlns:a16="http://schemas.microsoft.com/office/drawing/2014/main" id="{8BD3802C-3308-F006-C5DC-C1ECA06B526F}"/>
                  </a:ext>
                </a:extLst>
              </p:cNvPr>
              <p:cNvGrpSpPr/>
              <p:nvPr/>
            </p:nvGrpSpPr>
            <p:grpSpPr>
              <a:xfrm>
                <a:off x="4084871" y="1891252"/>
                <a:ext cx="2083449" cy="3616036"/>
                <a:chOff x="4084871" y="1891252"/>
                <a:chExt cx="2083449" cy="3616036"/>
              </a:xfrm>
            </p:grpSpPr>
            <p:sp>
              <p:nvSpPr>
                <p:cNvPr id="239" name="TextBox 238">
                  <a:extLst>
                    <a:ext uri="{FF2B5EF4-FFF2-40B4-BE49-F238E27FC236}">
                      <a16:creationId xmlns:a16="http://schemas.microsoft.com/office/drawing/2014/main" id="{FD7164E3-A41C-389C-921E-EADE9116E82B}"/>
                    </a:ext>
                  </a:extLst>
                </p:cNvPr>
                <p:cNvSpPr txBox="1"/>
                <p:nvPr/>
              </p:nvSpPr>
              <p:spPr>
                <a:xfrm>
                  <a:off x="4084871" y="2155795"/>
                  <a:ext cx="83516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Hong Kong</a:t>
                  </a:r>
                </a:p>
              </p:txBody>
            </p:sp>
            <p:sp>
              <p:nvSpPr>
                <p:cNvPr id="240" name="TextBox 239">
                  <a:extLst>
                    <a:ext uri="{FF2B5EF4-FFF2-40B4-BE49-F238E27FC236}">
                      <a16:creationId xmlns:a16="http://schemas.microsoft.com/office/drawing/2014/main" id="{6C09A7BC-5F2E-CA1C-2240-07BD95CC6C88}"/>
                    </a:ext>
                  </a:extLst>
                </p:cNvPr>
                <p:cNvSpPr txBox="1"/>
                <p:nvPr/>
              </p:nvSpPr>
              <p:spPr>
                <a:xfrm>
                  <a:off x="5834894" y="215579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29%</a:t>
                  </a:r>
                </a:p>
              </p:txBody>
            </p:sp>
            <p:sp>
              <p:nvSpPr>
                <p:cNvPr id="241" name="TextBox 240">
                  <a:extLst>
                    <a:ext uri="{FF2B5EF4-FFF2-40B4-BE49-F238E27FC236}">
                      <a16:creationId xmlns:a16="http://schemas.microsoft.com/office/drawing/2014/main" id="{D084ED06-E7EF-FD16-65B7-33CE62241646}"/>
                    </a:ext>
                  </a:extLst>
                </p:cNvPr>
                <p:cNvSpPr txBox="1"/>
                <p:nvPr/>
              </p:nvSpPr>
              <p:spPr>
                <a:xfrm>
                  <a:off x="4084871" y="2417983"/>
                  <a:ext cx="66845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Singapur</a:t>
                  </a:r>
                </a:p>
              </p:txBody>
            </p:sp>
            <p:sp>
              <p:nvSpPr>
                <p:cNvPr id="242" name="TextBox 241">
                  <a:extLst>
                    <a:ext uri="{FF2B5EF4-FFF2-40B4-BE49-F238E27FC236}">
                      <a16:creationId xmlns:a16="http://schemas.microsoft.com/office/drawing/2014/main" id="{E6362101-3C86-396E-FE5F-FD7FCEA4DFD4}"/>
                    </a:ext>
                  </a:extLst>
                </p:cNvPr>
                <p:cNvSpPr txBox="1"/>
                <p:nvPr/>
              </p:nvSpPr>
              <p:spPr>
                <a:xfrm>
                  <a:off x="5834894" y="241798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29%</a:t>
                  </a:r>
                </a:p>
              </p:txBody>
            </p:sp>
            <p:sp>
              <p:nvSpPr>
                <p:cNvPr id="243" name="TextBox 242">
                  <a:extLst>
                    <a:ext uri="{FF2B5EF4-FFF2-40B4-BE49-F238E27FC236}">
                      <a16:creationId xmlns:a16="http://schemas.microsoft.com/office/drawing/2014/main" id="{31ED8529-E2D2-5DBE-3CE9-FA2801492D9C}"/>
                    </a:ext>
                  </a:extLst>
                </p:cNvPr>
                <p:cNvSpPr txBox="1"/>
                <p:nvPr/>
              </p:nvSpPr>
              <p:spPr>
                <a:xfrm>
                  <a:off x="4084871" y="2682845"/>
                  <a:ext cx="62196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Portugal</a:t>
                  </a:r>
                </a:p>
              </p:txBody>
            </p:sp>
            <p:sp>
              <p:nvSpPr>
                <p:cNvPr id="244" name="TextBox 243">
                  <a:extLst>
                    <a:ext uri="{FF2B5EF4-FFF2-40B4-BE49-F238E27FC236}">
                      <a16:creationId xmlns:a16="http://schemas.microsoft.com/office/drawing/2014/main" id="{0C4F7F87-CE2C-1501-7E80-CA97AFDE9F13}"/>
                    </a:ext>
                  </a:extLst>
                </p:cNvPr>
                <p:cNvSpPr txBox="1"/>
                <p:nvPr/>
              </p:nvSpPr>
              <p:spPr>
                <a:xfrm>
                  <a:off x="5834894" y="268284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28%</a:t>
                  </a:r>
                </a:p>
              </p:txBody>
            </p:sp>
            <p:sp>
              <p:nvSpPr>
                <p:cNvPr id="245" name="TextBox 244">
                  <a:extLst>
                    <a:ext uri="{FF2B5EF4-FFF2-40B4-BE49-F238E27FC236}">
                      <a16:creationId xmlns:a16="http://schemas.microsoft.com/office/drawing/2014/main" id="{5A586E6E-99FD-F6B7-F00A-DD2ECC59586B}"/>
                    </a:ext>
                  </a:extLst>
                </p:cNvPr>
                <p:cNvSpPr txBox="1"/>
                <p:nvPr/>
              </p:nvSpPr>
              <p:spPr>
                <a:xfrm>
                  <a:off x="4084871" y="2945033"/>
                  <a:ext cx="70532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Sudáfrica</a:t>
                  </a:r>
                </a:p>
              </p:txBody>
            </p:sp>
            <p:sp>
              <p:nvSpPr>
                <p:cNvPr id="246" name="TextBox 245">
                  <a:extLst>
                    <a:ext uri="{FF2B5EF4-FFF2-40B4-BE49-F238E27FC236}">
                      <a16:creationId xmlns:a16="http://schemas.microsoft.com/office/drawing/2014/main" id="{1508F128-931E-0537-5EBA-703D651ED93D}"/>
                    </a:ext>
                  </a:extLst>
                </p:cNvPr>
                <p:cNvSpPr txBox="1"/>
                <p:nvPr/>
              </p:nvSpPr>
              <p:spPr>
                <a:xfrm>
                  <a:off x="5834894" y="294503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28%</a:t>
                  </a:r>
                </a:p>
              </p:txBody>
            </p:sp>
            <p:sp>
              <p:nvSpPr>
                <p:cNvPr id="247" name="TextBox 246">
                  <a:extLst>
                    <a:ext uri="{FF2B5EF4-FFF2-40B4-BE49-F238E27FC236}">
                      <a16:creationId xmlns:a16="http://schemas.microsoft.com/office/drawing/2014/main" id="{CB7E543B-F4FD-47A7-FE0D-F50997B647CD}"/>
                    </a:ext>
                  </a:extLst>
                </p:cNvPr>
                <p:cNvSpPr txBox="1"/>
                <p:nvPr/>
              </p:nvSpPr>
              <p:spPr>
                <a:xfrm>
                  <a:off x="4084871" y="3206720"/>
                  <a:ext cx="62196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Panamá</a:t>
                  </a:r>
                </a:p>
              </p:txBody>
            </p:sp>
            <p:sp>
              <p:nvSpPr>
                <p:cNvPr id="248" name="TextBox 247">
                  <a:extLst>
                    <a:ext uri="{FF2B5EF4-FFF2-40B4-BE49-F238E27FC236}">
                      <a16:creationId xmlns:a16="http://schemas.microsoft.com/office/drawing/2014/main" id="{13D09725-FD9D-FB57-3EB4-552B337BB6AD}"/>
                    </a:ext>
                  </a:extLst>
                </p:cNvPr>
                <p:cNvSpPr txBox="1"/>
                <p:nvPr/>
              </p:nvSpPr>
              <p:spPr>
                <a:xfrm>
                  <a:off x="5834894" y="3206720"/>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27%</a:t>
                  </a:r>
                </a:p>
              </p:txBody>
            </p:sp>
            <p:sp>
              <p:nvSpPr>
                <p:cNvPr id="249" name="TextBox 248">
                  <a:extLst>
                    <a:ext uri="{FF2B5EF4-FFF2-40B4-BE49-F238E27FC236}">
                      <a16:creationId xmlns:a16="http://schemas.microsoft.com/office/drawing/2014/main" id="{F9F1F85D-4578-2FA9-C20A-ABEB4558292A}"/>
                    </a:ext>
                  </a:extLst>
                </p:cNvPr>
                <p:cNvSpPr txBox="1"/>
                <p:nvPr/>
              </p:nvSpPr>
              <p:spPr>
                <a:xfrm>
                  <a:off x="4084871" y="3468701"/>
                  <a:ext cx="91852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Reino Unido</a:t>
                  </a:r>
                </a:p>
              </p:txBody>
            </p:sp>
            <p:sp>
              <p:nvSpPr>
                <p:cNvPr id="250" name="TextBox 249">
                  <a:extLst>
                    <a:ext uri="{FF2B5EF4-FFF2-40B4-BE49-F238E27FC236}">
                      <a16:creationId xmlns:a16="http://schemas.microsoft.com/office/drawing/2014/main" id="{213D5841-BFA0-CA52-7506-A1A9882314FD}"/>
                    </a:ext>
                  </a:extLst>
                </p:cNvPr>
                <p:cNvSpPr txBox="1"/>
                <p:nvPr/>
              </p:nvSpPr>
              <p:spPr>
                <a:xfrm>
                  <a:off x="5834895" y="3468701"/>
                  <a:ext cx="333425"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27%</a:t>
                  </a:r>
                </a:p>
              </p:txBody>
            </p:sp>
            <p:sp>
              <p:nvSpPr>
                <p:cNvPr id="251" name="TextBox 250">
                  <a:extLst>
                    <a:ext uri="{FF2B5EF4-FFF2-40B4-BE49-F238E27FC236}">
                      <a16:creationId xmlns:a16="http://schemas.microsoft.com/office/drawing/2014/main" id="{F595392C-E053-A823-3C71-0D9CA11DB56A}"/>
                    </a:ext>
                  </a:extLst>
                </p:cNvPr>
                <p:cNvSpPr txBox="1"/>
                <p:nvPr/>
              </p:nvSpPr>
              <p:spPr>
                <a:xfrm>
                  <a:off x="4084871" y="3714520"/>
                  <a:ext cx="1433085" cy="215444"/>
                </a:xfrm>
                <a:prstGeom prst="rect">
                  <a:avLst/>
                </a:prstGeom>
                <a:noFill/>
              </p:spPr>
              <p:txBody>
                <a:bodyPr wrap="none" lIns="0" tIns="0" rIns="0" bIns="0" rtlCol="0">
                  <a:spAutoFit/>
                </a:bodyPr>
                <a:lstStyle/>
                <a:p>
                  <a:r>
                    <a:rPr lang="es-MX" sz="1400" b="1" dirty="0">
                      <a:solidFill>
                        <a:schemeClr val="bg1"/>
                      </a:solidFill>
                      <a:latin typeface="Arial" panose="020B0604020202020204" pitchFamily="34" charset="0"/>
                      <a:cs typeface="Arial" panose="020B0604020202020204" pitchFamily="34" charset="0"/>
                    </a:rPr>
                    <a:t>Promedio Global</a:t>
                  </a:r>
                </a:p>
              </p:txBody>
            </p:sp>
            <p:sp>
              <p:nvSpPr>
                <p:cNvPr id="252" name="TextBox 251">
                  <a:extLst>
                    <a:ext uri="{FF2B5EF4-FFF2-40B4-BE49-F238E27FC236}">
                      <a16:creationId xmlns:a16="http://schemas.microsoft.com/office/drawing/2014/main" id="{C2A21922-6E34-5C1E-7DDE-F1AA95625589}"/>
                    </a:ext>
                  </a:extLst>
                </p:cNvPr>
                <p:cNvSpPr txBox="1"/>
                <p:nvPr/>
              </p:nvSpPr>
              <p:spPr>
                <a:xfrm>
                  <a:off x="5809246" y="3724145"/>
                  <a:ext cx="359074"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26%</a:t>
                  </a:r>
                </a:p>
              </p:txBody>
            </p:sp>
            <p:sp>
              <p:nvSpPr>
                <p:cNvPr id="253" name="TextBox 252">
                  <a:extLst>
                    <a:ext uri="{FF2B5EF4-FFF2-40B4-BE49-F238E27FC236}">
                      <a16:creationId xmlns:a16="http://schemas.microsoft.com/office/drawing/2014/main" id="{53B8C6A2-45C0-303B-B1DB-61458DD46331}"/>
                    </a:ext>
                  </a:extLst>
                </p:cNvPr>
                <p:cNvSpPr txBox="1"/>
                <p:nvPr/>
              </p:nvSpPr>
              <p:spPr>
                <a:xfrm>
                  <a:off x="4084871" y="3995958"/>
                  <a:ext cx="51937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Austria</a:t>
                  </a:r>
                </a:p>
              </p:txBody>
            </p:sp>
            <p:sp>
              <p:nvSpPr>
                <p:cNvPr id="254" name="TextBox 253">
                  <a:extLst>
                    <a:ext uri="{FF2B5EF4-FFF2-40B4-BE49-F238E27FC236}">
                      <a16:creationId xmlns:a16="http://schemas.microsoft.com/office/drawing/2014/main" id="{A8CE4003-ED55-1D2D-A0EC-792F058A2134}"/>
                    </a:ext>
                  </a:extLst>
                </p:cNvPr>
                <p:cNvSpPr txBox="1"/>
                <p:nvPr/>
              </p:nvSpPr>
              <p:spPr>
                <a:xfrm>
                  <a:off x="5834894" y="3995958"/>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25%</a:t>
                  </a:r>
                </a:p>
              </p:txBody>
            </p:sp>
            <p:sp>
              <p:nvSpPr>
                <p:cNvPr id="255" name="TextBox 254">
                  <a:extLst>
                    <a:ext uri="{FF2B5EF4-FFF2-40B4-BE49-F238E27FC236}">
                      <a16:creationId xmlns:a16="http://schemas.microsoft.com/office/drawing/2014/main" id="{89E630FF-E7C0-B7B4-8A7E-B65F722755D9}"/>
                    </a:ext>
                  </a:extLst>
                </p:cNvPr>
                <p:cNvSpPr txBox="1"/>
                <p:nvPr/>
              </p:nvSpPr>
              <p:spPr>
                <a:xfrm>
                  <a:off x="4084871" y="4256308"/>
                  <a:ext cx="585097"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Canadá</a:t>
                  </a:r>
                </a:p>
              </p:txBody>
            </p:sp>
            <p:sp>
              <p:nvSpPr>
                <p:cNvPr id="256" name="TextBox 255">
                  <a:extLst>
                    <a:ext uri="{FF2B5EF4-FFF2-40B4-BE49-F238E27FC236}">
                      <a16:creationId xmlns:a16="http://schemas.microsoft.com/office/drawing/2014/main" id="{A9C7A928-657F-3963-3627-E838737FB0C4}"/>
                    </a:ext>
                  </a:extLst>
                </p:cNvPr>
                <p:cNvSpPr txBox="1"/>
                <p:nvPr/>
              </p:nvSpPr>
              <p:spPr>
                <a:xfrm>
                  <a:off x="5834894" y="4256308"/>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25%</a:t>
                  </a:r>
                </a:p>
              </p:txBody>
            </p:sp>
            <p:sp>
              <p:nvSpPr>
                <p:cNvPr id="257" name="TextBox 256">
                  <a:extLst>
                    <a:ext uri="{FF2B5EF4-FFF2-40B4-BE49-F238E27FC236}">
                      <a16:creationId xmlns:a16="http://schemas.microsoft.com/office/drawing/2014/main" id="{43736356-4871-603B-1FC2-627B25F0D830}"/>
                    </a:ext>
                  </a:extLst>
                </p:cNvPr>
                <p:cNvSpPr txBox="1"/>
                <p:nvPr/>
              </p:nvSpPr>
              <p:spPr>
                <a:xfrm>
                  <a:off x="4084871" y="4517995"/>
                  <a:ext cx="64120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Noruega</a:t>
                  </a:r>
                </a:p>
              </p:txBody>
            </p:sp>
            <p:sp>
              <p:nvSpPr>
                <p:cNvPr id="258" name="TextBox 257">
                  <a:extLst>
                    <a:ext uri="{FF2B5EF4-FFF2-40B4-BE49-F238E27FC236}">
                      <a16:creationId xmlns:a16="http://schemas.microsoft.com/office/drawing/2014/main" id="{F9191526-47B8-E071-0195-DF4BD2EB083A}"/>
                    </a:ext>
                  </a:extLst>
                </p:cNvPr>
                <p:cNvSpPr txBox="1"/>
                <p:nvPr/>
              </p:nvSpPr>
              <p:spPr>
                <a:xfrm>
                  <a:off x="5834894" y="451799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23%</a:t>
                  </a:r>
                </a:p>
              </p:txBody>
            </p:sp>
            <p:sp>
              <p:nvSpPr>
                <p:cNvPr id="259" name="TextBox 258">
                  <a:extLst>
                    <a:ext uri="{FF2B5EF4-FFF2-40B4-BE49-F238E27FC236}">
                      <a16:creationId xmlns:a16="http://schemas.microsoft.com/office/drawing/2014/main" id="{24B11E70-1100-5D6B-0917-1B0417B09B8F}"/>
                    </a:ext>
                  </a:extLst>
                </p:cNvPr>
                <p:cNvSpPr txBox="1"/>
                <p:nvPr/>
              </p:nvSpPr>
              <p:spPr>
                <a:xfrm>
                  <a:off x="4084871" y="4780183"/>
                  <a:ext cx="35266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Perú</a:t>
                  </a:r>
                </a:p>
              </p:txBody>
            </p:sp>
            <p:sp>
              <p:nvSpPr>
                <p:cNvPr id="260" name="TextBox 259">
                  <a:extLst>
                    <a:ext uri="{FF2B5EF4-FFF2-40B4-BE49-F238E27FC236}">
                      <a16:creationId xmlns:a16="http://schemas.microsoft.com/office/drawing/2014/main" id="{06CDC346-07EB-AD13-0ECA-3A4BA6FABE93}"/>
                    </a:ext>
                  </a:extLst>
                </p:cNvPr>
                <p:cNvSpPr txBox="1"/>
                <p:nvPr/>
              </p:nvSpPr>
              <p:spPr>
                <a:xfrm>
                  <a:off x="5834894" y="478018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23%</a:t>
                  </a:r>
                </a:p>
              </p:txBody>
            </p:sp>
            <p:sp>
              <p:nvSpPr>
                <p:cNvPr id="261" name="TextBox 260">
                  <a:extLst>
                    <a:ext uri="{FF2B5EF4-FFF2-40B4-BE49-F238E27FC236}">
                      <a16:creationId xmlns:a16="http://schemas.microsoft.com/office/drawing/2014/main" id="{C1BDEC44-22E3-34E9-9B99-88E6FB191BAE}"/>
                    </a:ext>
                  </a:extLst>
                </p:cNvPr>
                <p:cNvSpPr txBox="1"/>
                <p:nvPr/>
              </p:nvSpPr>
              <p:spPr>
                <a:xfrm>
                  <a:off x="4084871" y="5045045"/>
                  <a:ext cx="50975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Suecia</a:t>
                  </a:r>
                </a:p>
              </p:txBody>
            </p:sp>
            <p:sp>
              <p:nvSpPr>
                <p:cNvPr id="262" name="TextBox 261">
                  <a:extLst>
                    <a:ext uri="{FF2B5EF4-FFF2-40B4-BE49-F238E27FC236}">
                      <a16:creationId xmlns:a16="http://schemas.microsoft.com/office/drawing/2014/main" id="{2BF8DFCB-E445-B5A9-A673-134901013FA7}"/>
                    </a:ext>
                  </a:extLst>
                </p:cNvPr>
                <p:cNvSpPr txBox="1"/>
                <p:nvPr/>
              </p:nvSpPr>
              <p:spPr>
                <a:xfrm>
                  <a:off x="5834894" y="504504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22%</a:t>
                  </a:r>
                </a:p>
              </p:txBody>
            </p:sp>
            <p:sp>
              <p:nvSpPr>
                <p:cNvPr id="263" name="TextBox 262">
                  <a:extLst>
                    <a:ext uri="{FF2B5EF4-FFF2-40B4-BE49-F238E27FC236}">
                      <a16:creationId xmlns:a16="http://schemas.microsoft.com/office/drawing/2014/main" id="{9F214B81-C4E4-4FF8-8974-71D92DDF4DBB}"/>
                    </a:ext>
                  </a:extLst>
                </p:cNvPr>
                <p:cNvSpPr txBox="1"/>
                <p:nvPr/>
              </p:nvSpPr>
              <p:spPr>
                <a:xfrm>
                  <a:off x="4084871" y="5307233"/>
                  <a:ext cx="57708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Turquía</a:t>
                  </a:r>
                  <a:endParaRPr lang="es-MX" sz="1300" dirty="0">
                    <a:effectLst/>
                    <a:latin typeface="Arial" panose="020B0604020202020204" pitchFamily="34" charset="0"/>
                    <a:cs typeface="Arial" panose="020B0604020202020204" pitchFamily="34" charset="0"/>
                  </a:endParaRPr>
                </a:p>
              </p:txBody>
            </p:sp>
            <p:sp>
              <p:nvSpPr>
                <p:cNvPr id="264" name="TextBox 263">
                  <a:extLst>
                    <a:ext uri="{FF2B5EF4-FFF2-40B4-BE49-F238E27FC236}">
                      <a16:creationId xmlns:a16="http://schemas.microsoft.com/office/drawing/2014/main" id="{9416A58C-87EB-21A3-7120-CE64150388D5}"/>
                    </a:ext>
                  </a:extLst>
                </p:cNvPr>
                <p:cNvSpPr txBox="1"/>
                <p:nvPr/>
              </p:nvSpPr>
              <p:spPr>
                <a:xfrm>
                  <a:off x="5834894" y="530723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22%</a:t>
                  </a:r>
                </a:p>
              </p:txBody>
            </p:sp>
            <p:sp>
              <p:nvSpPr>
                <p:cNvPr id="265" name="TextBox 264">
                  <a:extLst>
                    <a:ext uri="{FF2B5EF4-FFF2-40B4-BE49-F238E27FC236}">
                      <a16:creationId xmlns:a16="http://schemas.microsoft.com/office/drawing/2014/main" id="{1CE9D9DC-13E4-678C-5A0E-997B1653B3D4}"/>
                    </a:ext>
                  </a:extLst>
                </p:cNvPr>
                <p:cNvSpPr txBox="1"/>
                <p:nvPr/>
              </p:nvSpPr>
              <p:spPr>
                <a:xfrm>
                  <a:off x="4084871" y="1891252"/>
                  <a:ext cx="67807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Finlandia</a:t>
                  </a:r>
                </a:p>
              </p:txBody>
            </p:sp>
            <p:sp>
              <p:nvSpPr>
                <p:cNvPr id="266" name="TextBox 265">
                  <a:extLst>
                    <a:ext uri="{FF2B5EF4-FFF2-40B4-BE49-F238E27FC236}">
                      <a16:creationId xmlns:a16="http://schemas.microsoft.com/office/drawing/2014/main" id="{A562E44F-31F2-8710-CFF5-EC0724A1A38C}"/>
                    </a:ext>
                  </a:extLst>
                </p:cNvPr>
                <p:cNvSpPr txBox="1"/>
                <p:nvPr/>
              </p:nvSpPr>
              <p:spPr>
                <a:xfrm>
                  <a:off x="5834894" y="1891252"/>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29%</a:t>
                  </a:r>
                </a:p>
              </p:txBody>
            </p:sp>
          </p:grpSp>
        </p:grpSp>
        <p:grpSp>
          <p:nvGrpSpPr>
            <p:cNvPr id="281" name="Group 280">
              <a:extLst>
                <a:ext uri="{FF2B5EF4-FFF2-40B4-BE49-F238E27FC236}">
                  <a16:creationId xmlns:a16="http://schemas.microsoft.com/office/drawing/2014/main" id="{AF3296F6-8CB7-E0B9-A382-755D17B4AE1F}"/>
                </a:ext>
              </a:extLst>
            </p:cNvPr>
            <p:cNvGrpSpPr/>
            <p:nvPr/>
          </p:nvGrpSpPr>
          <p:grpSpPr>
            <a:xfrm>
              <a:off x="8885412" y="1878108"/>
              <a:ext cx="2282932" cy="3640042"/>
              <a:chOff x="3982856" y="1878108"/>
              <a:chExt cx="2282932" cy="3640042"/>
            </a:xfrm>
          </p:grpSpPr>
          <p:grpSp>
            <p:nvGrpSpPr>
              <p:cNvPr id="282" name="Group 281">
                <a:extLst>
                  <a:ext uri="{FF2B5EF4-FFF2-40B4-BE49-F238E27FC236}">
                    <a16:creationId xmlns:a16="http://schemas.microsoft.com/office/drawing/2014/main" id="{B793C11F-2A6A-78BA-DB67-8541CF315894}"/>
                  </a:ext>
                </a:extLst>
              </p:cNvPr>
              <p:cNvGrpSpPr/>
              <p:nvPr/>
            </p:nvGrpSpPr>
            <p:grpSpPr>
              <a:xfrm>
                <a:off x="3982856" y="1878108"/>
                <a:ext cx="2282932" cy="3640042"/>
                <a:chOff x="3982856" y="1878108"/>
                <a:chExt cx="2282932" cy="3640042"/>
              </a:xfrm>
            </p:grpSpPr>
            <p:sp>
              <p:nvSpPr>
                <p:cNvPr id="312" name="Rectangle 311">
                  <a:extLst>
                    <a:ext uri="{FF2B5EF4-FFF2-40B4-BE49-F238E27FC236}">
                      <a16:creationId xmlns:a16="http://schemas.microsoft.com/office/drawing/2014/main" id="{014BF573-4B81-424C-AD0C-860F73B5F4CE}"/>
                    </a:ext>
                  </a:extLst>
                </p:cNvPr>
                <p:cNvSpPr/>
                <p:nvPr/>
              </p:nvSpPr>
              <p:spPr>
                <a:xfrm>
                  <a:off x="3982856" y="187810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13" name="Rectangle 312">
                  <a:extLst>
                    <a:ext uri="{FF2B5EF4-FFF2-40B4-BE49-F238E27FC236}">
                      <a16:creationId xmlns:a16="http://schemas.microsoft.com/office/drawing/2014/main" id="{D9EA1799-D2BC-F2F4-14D0-DDC5E41A69E9}"/>
                    </a:ext>
                  </a:extLst>
                </p:cNvPr>
                <p:cNvSpPr/>
                <p:nvPr/>
              </p:nvSpPr>
              <p:spPr>
                <a:xfrm>
                  <a:off x="3982856" y="214163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14" name="Rectangle 313">
                  <a:extLst>
                    <a:ext uri="{FF2B5EF4-FFF2-40B4-BE49-F238E27FC236}">
                      <a16:creationId xmlns:a16="http://schemas.microsoft.com/office/drawing/2014/main" id="{C3295062-EAFD-4C85-F048-7C5D6D5A61B3}"/>
                    </a:ext>
                  </a:extLst>
                </p:cNvPr>
                <p:cNvSpPr/>
                <p:nvPr/>
              </p:nvSpPr>
              <p:spPr>
                <a:xfrm>
                  <a:off x="3982856" y="24051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15" name="Rectangle 314">
                  <a:extLst>
                    <a:ext uri="{FF2B5EF4-FFF2-40B4-BE49-F238E27FC236}">
                      <a16:creationId xmlns:a16="http://schemas.microsoft.com/office/drawing/2014/main" id="{E5F5285D-C510-4EC0-ACD2-63A620A0CE01}"/>
                    </a:ext>
                  </a:extLst>
                </p:cNvPr>
                <p:cNvSpPr/>
                <p:nvPr/>
              </p:nvSpPr>
              <p:spPr>
                <a:xfrm>
                  <a:off x="3982856" y="266550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16" name="Rectangle 315">
                  <a:extLst>
                    <a:ext uri="{FF2B5EF4-FFF2-40B4-BE49-F238E27FC236}">
                      <a16:creationId xmlns:a16="http://schemas.microsoft.com/office/drawing/2014/main" id="{9DD5D877-D462-DF36-6CEA-C7E5A6E10F3F}"/>
                    </a:ext>
                  </a:extLst>
                </p:cNvPr>
                <p:cNvSpPr/>
                <p:nvPr/>
              </p:nvSpPr>
              <p:spPr>
                <a:xfrm>
                  <a:off x="3982856" y="292903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17" name="Rectangle 316">
                  <a:extLst>
                    <a:ext uri="{FF2B5EF4-FFF2-40B4-BE49-F238E27FC236}">
                      <a16:creationId xmlns:a16="http://schemas.microsoft.com/office/drawing/2014/main" id="{2813F166-2176-9DD8-BC99-EA63F9368DBB}"/>
                    </a:ext>
                  </a:extLst>
                </p:cNvPr>
                <p:cNvSpPr/>
                <p:nvPr/>
              </p:nvSpPr>
              <p:spPr>
                <a:xfrm>
                  <a:off x="3982856" y="31925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18" name="Rectangle 317">
                  <a:extLst>
                    <a:ext uri="{FF2B5EF4-FFF2-40B4-BE49-F238E27FC236}">
                      <a16:creationId xmlns:a16="http://schemas.microsoft.com/office/drawing/2014/main" id="{F0E2DD03-9D3F-D6F4-241D-B0EE0CAFA721}"/>
                    </a:ext>
                  </a:extLst>
                </p:cNvPr>
                <p:cNvSpPr/>
                <p:nvPr/>
              </p:nvSpPr>
              <p:spPr>
                <a:xfrm>
                  <a:off x="3982856" y="34560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19" name="Rectangle 318">
                  <a:extLst>
                    <a:ext uri="{FF2B5EF4-FFF2-40B4-BE49-F238E27FC236}">
                      <a16:creationId xmlns:a16="http://schemas.microsoft.com/office/drawing/2014/main" id="{9D346859-41DA-81DA-80F8-F7E5F5AAAC14}"/>
                    </a:ext>
                  </a:extLst>
                </p:cNvPr>
                <p:cNvSpPr/>
                <p:nvPr/>
              </p:nvSpPr>
              <p:spPr>
                <a:xfrm>
                  <a:off x="3982856" y="371643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20" name="Rectangle 319">
                  <a:extLst>
                    <a:ext uri="{FF2B5EF4-FFF2-40B4-BE49-F238E27FC236}">
                      <a16:creationId xmlns:a16="http://schemas.microsoft.com/office/drawing/2014/main" id="{3D59C11D-D07F-A626-7065-8EB93B928E9B}"/>
                    </a:ext>
                  </a:extLst>
                </p:cNvPr>
                <p:cNvSpPr/>
                <p:nvPr/>
              </p:nvSpPr>
              <p:spPr>
                <a:xfrm>
                  <a:off x="3982856" y="39799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21" name="Rectangle 320">
                  <a:extLst>
                    <a:ext uri="{FF2B5EF4-FFF2-40B4-BE49-F238E27FC236}">
                      <a16:creationId xmlns:a16="http://schemas.microsoft.com/office/drawing/2014/main" id="{662F4085-8C35-99D3-2328-5525CAD80BFB}"/>
                    </a:ext>
                  </a:extLst>
                </p:cNvPr>
                <p:cNvSpPr/>
                <p:nvPr/>
              </p:nvSpPr>
              <p:spPr>
                <a:xfrm>
                  <a:off x="3982856" y="42434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22" name="Rectangle 321">
                  <a:extLst>
                    <a:ext uri="{FF2B5EF4-FFF2-40B4-BE49-F238E27FC236}">
                      <a16:creationId xmlns:a16="http://schemas.microsoft.com/office/drawing/2014/main" id="{7F322C3A-1BD2-0966-9735-60B5F629BC93}"/>
                    </a:ext>
                  </a:extLst>
                </p:cNvPr>
                <p:cNvSpPr/>
                <p:nvPr/>
              </p:nvSpPr>
              <p:spPr>
                <a:xfrm>
                  <a:off x="3982856" y="450700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23" name="Rectangle 322">
                  <a:extLst>
                    <a:ext uri="{FF2B5EF4-FFF2-40B4-BE49-F238E27FC236}">
                      <a16:creationId xmlns:a16="http://schemas.microsoft.com/office/drawing/2014/main" id="{84D82DFD-DEDC-042C-8AFF-278BCC9448FF}"/>
                    </a:ext>
                  </a:extLst>
                </p:cNvPr>
                <p:cNvSpPr/>
                <p:nvPr/>
              </p:nvSpPr>
              <p:spPr>
                <a:xfrm>
                  <a:off x="3982856" y="4767358"/>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24" name="Rectangle 323">
                  <a:extLst>
                    <a:ext uri="{FF2B5EF4-FFF2-40B4-BE49-F238E27FC236}">
                      <a16:creationId xmlns:a16="http://schemas.microsoft.com/office/drawing/2014/main" id="{8430BBED-0615-CB76-7404-2BFDE2F4BE51}"/>
                    </a:ext>
                  </a:extLst>
                </p:cNvPr>
                <p:cNvSpPr/>
                <p:nvPr/>
              </p:nvSpPr>
              <p:spPr>
                <a:xfrm>
                  <a:off x="3982856" y="5030883"/>
                  <a:ext cx="2282932" cy="226917"/>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25" name="Rectangle 324">
                  <a:extLst>
                    <a:ext uri="{FF2B5EF4-FFF2-40B4-BE49-F238E27FC236}">
                      <a16:creationId xmlns:a16="http://schemas.microsoft.com/office/drawing/2014/main" id="{3EC8B171-43C3-A0BF-FFE1-CEF3FC9BBF6A}"/>
                    </a:ext>
                  </a:extLst>
                </p:cNvPr>
                <p:cNvSpPr/>
                <p:nvPr/>
              </p:nvSpPr>
              <p:spPr>
                <a:xfrm>
                  <a:off x="3982856" y="5291233"/>
                  <a:ext cx="2282932" cy="22691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283" name="Group 282">
                <a:extLst>
                  <a:ext uri="{FF2B5EF4-FFF2-40B4-BE49-F238E27FC236}">
                    <a16:creationId xmlns:a16="http://schemas.microsoft.com/office/drawing/2014/main" id="{63EA944C-61EE-0375-04F5-60938EB03736}"/>
                  </a:ext>
                </a:extLst>
              </p:cNvPr>
              <p:cNvGrpSpPr/>
              <p:nvPr/>
            </p:nvGrpSpPr>
            <p:grpSpPr>
              <a:xfrm>
                <a:off x="4084871" y="1891252"/>
                <a:ext cx="2083449" cy="3611761"/>
                <a:chOff x="4084871" y="1891252"/>
                <a:chExt cx="2083449" cy="3611761"/>
              </a:xfrm>
            </p:grpSpPr>
            <p:sp>
              <p:nvSpPr>
                <p:cNvPr id="284" name="TextBox 283">
                  <a:extLst>
                    <a:ext uri="{FF2B5EF4-FFF2-40B4-BE49-F238E27FC236}">
                      <a16:creationId xmlns:a16="http://schemas.microsoft.com/office/drawing/2014/main" id="{A4B29AE3-A056-C7C6-B00C-EDCC878D2DA3}"/>
                    </a:ext>
                  </a:extLst>
                </p:cNvPr>
                <p:cNvSpPr txBox="1"/>
                <p:nvPr/>
              </p:nvSpPr>
              <p:spPr>
                <a:xfrm>
                  <a:off x="4084871" y="2155795"/>
                  <a:ext cx="55784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Francia</a:t>
                  </a:r>
                </a:p>
              </p:txBody>
            </p:sp>
            <p:sp>
              <p:nvSpPr>
                <p:cNvPr id="285" name="TextBox 284">
                  <a:extLst>
                    <a:ext uri="{FF2B5EF4-FFF2-40B4-BE49-F238E27FC236}">
                      <a16:creationId xmlns:a16="http://schemas.microsoft.com/office/drawing/2014/main" id="{500CA58A-4D6F-4F04-A25B-DD9F394E944E}"/>
                    </a:ext>
                  </a:extLst>
                </p:cNvPr>
                <p:cNvSpPr txBox="1"/>
                <p:nvPr/>
              </p:nvSpPr>
              <p:spPr>
                <a:xfrm>
                  <a:off x="5834894" y="215579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20%</a:t>
                  </a:r>
                </a:p>
              </p:txBody>
            </p:sp>
            <p:sp>
              <p:nvSpPr>
                <p:cNvPr id="286" name="TextBox 285">
                  <a:extLst>
                    <a:ext uri="{FF2B5EF4-FFF2-40B4-BE49-F238E27FC236}">
                      <a16:creationId xmlns:a16="http://schemas.microsoft.com/office/drawing/2014/main" id="{F8A6FD92-D1C9-BE0F-5836-C87A0AFABEF0}"/>
                    </a:ext>
                  </a:extLst>
                </p:cNvPr>
                <p:cNvSpPr txBox="1"/>
                <p:nvPr/>
              </p:nvSpPr>
              <p:spPr>
                <a:xfrm>
                  <a:off x="4084871" y="2417983"/>
                  <a:ext cx="56586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España</a:t>
                  </a:r>
                </a:p>
              </p:txBody>
            </p:sp>
            <p:sp>
              <p:nvSpPr>
                <p:cNvPr id="287" name="TextBox 286">
                  <a:extLst>
                    <a:ext uri="{FF2B5EF4-FFF2-40B4-BE49-F238E27FC236}">
                      <a16:creationId xmlns:a16="http://schemas.microsoft.com/office/drawing/2014/main" id="{6FA8FFA6-C37B-74A0-1D77-DFDDD3880933}"/>
                    </a:ext>
                  </a:extLst>
                </p:cNvPr>
                <p:cNvSpPr txBox="1"/>
                <p:nvPr/>
              </p:nvSpPr>
              <p:spPr>
                <a:xfrm>
                  <a:off x="5834894" y="241798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19%</a:t>
                  </a:r>
                </a:p>
              </p:txBody>
            </p:sp>
            <p:sp>
              <p:nvSpPr>
                <p:cNvPr id="288" name="TextBox 287">
                  <a:extLst>
                    <a:ext uri="{FF2B5EF4-FFF2-40B4-BE49-F238E27FC236}">
                      <a16:creationId xmlns:a16="http://schemas.microsoft.com/office/drawing/2014/main" id="{B7B4AF9E-6751-083C-AAAD-1BD727F5AD08}"/>
                    </a:ext>
                  </a:extLst>
                </p:cNvPr>
                <p:cNvSpPr txBox="1"/>
                <p:nvPr/>
              </p:nvSpPr>
              <p:spPr>
                <a:xfrm>
                  <a:off x="4084871" y="2682845"/>
                  <a:ext cx="520142"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Taiwán</a:t>
                  </a:r>
                </a:p>
              </p:txBody>
            </p:sp>
            <p:sp>
              <p:nvSpPr>
                <p:cNvPr id="289" name="TextBox 288">
                  <a:extLst>
                    <a:ext uri="{FF2B5EF4-FFF2-40B4-BE49-F238E27FC236}">
                      <a16:creationId xmlns:a16="http://schemas.microsoft.com/office/drawing/2014/main" id="{AC308E20-E5AD-DA3E-95F7-794ADD56D280}"/>
                    </a:ext>
                  </a:extLst>
                </p:cNvPr>
                <p:cNvSpPr txBox="1"/>
                <p:nvPr/>
              </p:nvSpPr>
              <p:spPr>
                <a:xfrm>
                  <a:off x="5834894" y="268284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19%</a:t>
                  </a:r>
                </a:p>
              </p:txBody>
            </p:sp>
            <p:sp>
              <p:nvSpPr>
                <p:cNvPr id="290" name="TextBox 289">
                  <a:extLst>
                    <a:ext uri="{FF2B5EF4-FFF2-40B4-BE49-F238E27FC236}">
                      <a16:creationId xmlns:a16="http://schemas.microsoft.com/office/drawing/2014/main" id="{0345CACC-7A91-E322-BAEA-5EFD0F4D3187}"/>
                    </a:ext>
                  </a:extLst>
                </p:cNvPr>
                <p:cNvSpPr txBox="1"/>
                <p:nvPr/>
              </p:nvSpPr>
              <p:spPr>
                <a:xfrm>
                  <a:off x="4084871" y="2945033"/>
                  <a:ext cx="55624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Polonia</a:t>
                  </a:r>
                </a:p>
              </p:txBody>
            </p:sp>
            <p:sp>
              <p:nvSpPr>
                <p:cNvPr id="291" name="TextBox 290">
                  <a:extLst>
                    <a:ext uri="{FF2B5EF4-FFF2-40B4-BE49-F238E27FC236}">
                      <a16:creationId xmlns:a16="http://schemas.microsoft.com/office/drawing/2014/main" id="{A4BD20ED-8C68-1E6A-AF32-0A6535377821}"/>
                    </a:ext>
                  </a:extLst>
                </p:cNvPr>
                <p:cNvSpPr txBox="1"/>
                <p:nvPr/>
              </p:nvSpPr>
              <p:spPr>
                <a:xfrm>
                  <a:off x="5834894" y="294503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18%</a:t>
                  </a:r>
                </a:p>
              </p:txBody>
            </p:sp>
            <p:sp>
              <p:nvSpPr>
                <p:cNvPr id="292" name="TextBox 291">
                  <a:extLst>
                    <a:ext uri="{FF2B5EF4-FFF2-40B4-BE49-F238E27FC236}">
                      <a16:creationId xmlns:a16="http://schemas.microsoft.com/office/drawing/2014/main" id="{C8443CAB-062A-D799-B61A-EC69009585CA}"/>
                    </a:ext>
                  </a:extLst>
                </p:cNvPr>
                <p:cNvSpPr txBox="1"/>
                <p:nvPr/>
              </p:nvSpPr>
              <p:spPr>
                <a:xfrm>
                  <a:off x="4084871" y="3206720"/>
                  <a:ext cx="408766"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Israel</a:t>
                  </a:r>
                </a:p>
              </p:txBody>
            </p:sp>
            <p:sp>
              <p:nvSpPr>
                <p:cNvPr id="293" name="TextBox 292">
                  <a:extLst>
                    <a:ext uri="{FF2B5EF4-FFF2-40B4-BE49-F238E27FC236}">
                      <a16:creationId xmlns:a16="http://schemas.microsoft.com/office/drawing/2014/main" id="{42DA8573-A20B-AFB9-8523-927B1B47F824}"/>
                    </a:ext>
                  </a:extLst>
                </p:cNvPr>
                <p:cNvSpPr txBox="1"/>
                <p:nvPr/>
              </p:nvSpPr>
              <p:spPr>
                <a:xfrm>
                  <a:off x="5834894" y="3206720"/>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17%</a:t>
                  </a:r>
                </a:p>
              </p:txBody>
            </p:sp>
            <p:sp>
              <p:nvSpPr>
                <p:cNvPr id="294" name="TextBox 293">
                  <a:extLst>
                    <a:ext uri="{FF2B5EF4-FFF2-40B4-BE49-F238E27FC236}">
                      <a16:creationId xmlns:a16="http://schemas.microsoft.com/office/drawing/2014/main" id="{87E82B68-D0F6-2C4A-A691-AFFA8C2DC3AB}"/>
                    </a:ext>
                  </a:extLst>
                </p:cNvPr>
                <p:cNvSpPr txBox="1"/>
                <p:nvPr/>
              </p:nvSpPr>
              <p:spPr>
                <a:xfrm>
                  <a:off x="4084871" y="3468908"/>
                  <a:ext cx="815929"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Eslovaquia</a:t>
                  </a:r>
                </a:p>
              </p:txBody>
            </p:sp>
            <p:sp>
              <p:nvSpPr>
                <p:cNvPr id="295" name="TextBox 294">
                  <a:extLst>
                    <a:ext uri="{FF2B5EF4-FFF2-40B4-BE49-F238E27FC236}">
                      <a16:creationId xmlns:a16="http://schemas.microsoft.com/office/drawing/2014/main" id="{F886A42F-F405-911D-B232-BA6926F80683}"/>
                    </a:ext>
                  </a:extLst>
                </p:cNvPr>
                <p:cNvSpPr txBox="1"/>
                <p:nvPr/>
              </p:nvSpPr>
              <p:spPr>
                <a:xfrm>
                  <a:off x="5834894" y="3468908"/>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17%</a:t>
                  </a:r>
                </a:p>
              </p:txBody>
            </p:sp>
            <p:sp>
              <p:nvSpPr>
                <p:cNvPr id="296" name="TextBox 295">
                  <a:extLst>
                    <a:ext uri="{FF2B5EF4-FFF2-40B4-BE49-F238E27FC236}">
                      <a16:creationId xmlns:a16="http://schemas.microsoft.com/office/drawing/2014/main" id="{AF220BD8-59DD-E4B7-DF53-053A8EE75E1C}"/>
                    </a:ext>
                  </a:extLst>
                </p:cNvPr>
                <p:cNvSpPr txBox="1"/>
                <p:nvPr/>
              </p:nvSpPr>
              <p:spPr>
                <a:xfrm>
                  <a:off x="4084871" y="3733770"/>
                  <a:ext cx="67807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Rumanía</a:t>
                  </a:r>
                </a:p>
              </p:txBody>
            </p:sp>
            <p:sp>
              <p:nvSpPr>
                <p:cNvPr id="297" name="TextBox 296">
                  <a:extLst>
                    <a:ext uri="{FF2B5EF4-FFF2-40B4-BE49-F238E27FC236}">
                      <a16:creationId xmlns:a16="http://schemas.microsoft.com/office/drawing/2014/main" id="{8635C691-9B1F-CBBF-D2C0-87EEEE8AC067}"/>
                    </a:ext>
                  </a:extLst>
                </p:cNvPr>
                <p:cNvSpPr txBox="1"/>
                <p:nvPr/>
              </p:nvSpPr>
              <p:spPr>
                <a:xfrm>
                  <a:off x="5834894" y="3733770"/>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15%</a:t>
                  </a:r>
                </a:p>
              </p:txBody>
            </p:sp>
            <p:sp>
              <p:nvSpPr>
                <p:cNvPr id="298" name="TextBox 297">
                  <a:extLst>
                    <a:ext uri="{FF2B5EF4-FFF2-40B4-BE49-F238E27FC236}">
                      <a16:creationId xmlns:a16="http://schemas.microsoft.com/office/drawing/2014/main" id="{06EF5668-B2F7-6BC8-9F03-C31B529CB376}"/>
                    </a:ext>
                  </a:extLst>
                </p:cNvPr>
                <p:cNvSpPr txBox="1"/>
                <p:nvPr/>
              </p:nvSpPr>
              <p:spPr>
                <a:xfrm>
                  <a:off x="4084871" y="3995958"/>
                  <a:ext cx="35266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Italia</a:t>
                  </a:r>
                </a:p>
              </p:txBody>
            </p:sp>
            <p:sp>
              <p:nvSpPr>
                <p:cNvPr id="299" name="TextBox 298">
                  <a:extLst>
                    <a:ext uri="{FF2B5EF4-FFF2-40B4-BE49-F238E27FC236}">
                      <a16:creationId xmlns:a16="http://schemas.microsoft.com/office/drawing/2014/main" id="{66BD9CBA-AFB9-888F-1AB9-C89F479BAEE5}"/>
                    </a:ext>
                  </a:extLst>
                </p:cNvPr>
                <p:cNvSpPr txBox="1"/>
                <p:nvPr/>
              </p:nvSpPr>
              <p:spPr>
                <a:xfrm>
                  <a:off x="5834894" y="3995958"/>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13%</a:t>
                  </a:r>
                </a:p>
              </p:txBody>
            </p:sp>
            <p:sp>
              <p:nvSpPr>
                <p:cNvPr id="300" name="TextBox 299">
                  <a:extLst>
                    <a:ext uri="{FF2B5EF4-FFF2-40B4-BE49-F238E27FC236}">
                      <a16:creationId xmlns:a16="http://schemas.microsoft.com/office/drawing/2014/main" id="{0F37AE34-B591-E73E-BFD7-FB5BD6C0155A}"/>
                    </a:ext>
                  </a:extLst>
                </p:cNvPr>
                <p:cNvSpPr txBox="1"/>
                <p:nvPr/>
              </p:nvSpPr>
              <p:spPr>
                <a:xfrm>
                  <a:off x="4084871" y="4256308"/>
                  <a:ext cx="492122"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Grecia</a:t>
                  </a:r>
                </a:p>
              </p:txBody>
            </p:sp>
            <p:sp>
              <p:nvSpPr>
                <p:cNvPr id="301" name="TextBox 300">
                  <a:extLst>
                    <a:ext uri="{FF2B5EF4-FFF2-40B4-BE49-F238E27FC236}">
                      <a16:creationId xmlns:a16="http://schemas.microsoft.com/office/drawing/2014/main" id="{A795D9B7-1F79-FD89-59B8-B8F721088C65}"/>
                    </a:ext>
                  </a:extLst>
                </p:cNvPr>
                <p:cNvSpPr txBox="1"/>
                <p:nvPr/>
              </p:nvSpPr>
              <p:spPr>
                <a:xfrm>
                  <a:off x="5834894" y="4256308"/>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12%</a:t>
                  </a:r>
                </a:p>
              </p:txBody>
            </p:sp>
            <p:sp>
              <p:nvSpPr>
                <p:cNvPr id="302" name="TextBox 301">
                  <a:extLst>
                    <a:ext uri="{FF2B5EF4-FFF2-40B4-BE49-F238E27FC236}">
                      <a16:creationId xmlns:a16="http://schemas.microsoft.com/office/drawing/2014/main" id="{C14DBE4D-FDF7-2FB3-C058-DDEFD6EFA2B2}"/>
                    </a:ext>
                  </a:extLst>
                </p:cNvPr>
                <p:cNvSpPr txBox="1"/>
                <p:nvPr/>
              </p:nvSpPr>
              <p:spPr>
                <a:xfrm>
                  <a:off x="4084871" y="4517995"/>
                  <a:ext cx="59471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Hungría</a:t>
                  </a:r>
                </a:p>
              </p:txBody>
            </p:sp>
            <p:sp>
              <p:nvSpPr>
                <p:cNvPr id="303" name="TextBox 302">
                  <a:extLst>
                    <a:ext uri="{FF2B5EF4-FFF2-40B4-BE49-F238E27FC236}">
                      <a16:creationId xmlns:a16="http://schemas.microsoft.com/office/drawing/2014/main" id="{FBF5A2A9-9829-ADF5-AB66-092F4270AF76}"/>
                    </a:ext>
                  </a:extLst>
                </p:cNvPr>
                <p:cNvSpPr txBox="1"/>
                <p:nvPr/>
              </p:nvSpPr>
              <p:spPr>
                <a:xfrm>
                  <a:off x="5834894" y="4517995"/>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10%</a:t>
                  </a:r>
                </a:p>
              </p:txBody>
            </p:sp>
            <p:sp>
              <p:nvSpPr>
                <p:cNvPr id="304" name="TextBox 303">
                  <a:extLst>
                    <a:ext uri="{FF2B5EF4-FFF2-40B4-BE49-F238E27FC236}">
                      <a16:creationId xmlns:a16="http://schemas.microsoft.com/office/drawing/2014/main" id="{6B3013B7-1218-C373-5256-7CDE59B8CB85}"/>
                    </a:ext>
                  </a:extLst>
                </p:cNvPr>
                <p:cNvSpPr txBox="1"/>
                <p:nvPr/>
              </p:nvSpPr>
              <p:spPr>
                <a:xfrm>
                  <a:off x="4084871" y="4780183"/>
                  <a:ext cx="45525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Japón</a:t>
                  </a:r>
                </a:p>
              </p:txBody>
            </p:sp>
            <p:sp>
              <p:nvSpPr>
                <p:cNvPr id="305" name="TextBox 304">
                  <a:extLst>
                    <a:ext uri="{FF2B5EF4-FFF2-40B4-BE49-F238E27FC236}">
                      <a16:creationId xmlns:a16="http://schemas.microsoft.com/office/drawing/2014/main" id="{1A5E37DF-E0D9-719D-CC64-93A9BA45E3E9}"/>
                    </a:ext>
                  </a:extLst>
                </p:cNvPr>
                <p:cNvSpPr txBox="1"/>
                <p:nvPr/>
              </p:nvSpPr>
              <p:spPr>
                <a:xfrm>
                  <a:off x="5834894" y="4780183"/>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10%</a:t>
                  </a:r>
                </a:p>
              </p:txBody>
            </p:sp>
            <p:sp>
              <p:nvSpPr>
                <p:cNvPr id="306" name="TextBox 305">
                  <a:extLst>
                    <a:ext uri="{FF2B5EF4-FFF2-40B4-BE49-F238E27FC236}">
                      <a16:creationId xmlns:a16="http://schemas.microsoft.com/office/drawing/2014/main" id="{40896FA3-1A8F-30F6-E3A0-6DC4F25DBABE}"/>
                    </a:ext>
                  </a:extLst>
                </p:cNvPr>
                <p:cNvSpPr txBox="1"/>
                <p:nvPr/>
              </p:nvSpPr>
              <p:spPr>
                <a:xfrm>
                  <a:off x="4084871" y="5045045"/>
                  <a:ext cx="1271182"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República Checa</a:t>
                  </a:r>
                </a:p>
              </p:txBody>
            </p:sp>
            <p:sp>
              <p:nvSpPr>
                <p:cNvPr id="307" name="TextBox 306">
                  <a:extLst>
                    <a:ext uri="{FF2B5EF4-FFF2-40B4-BE49-F238E27FC236}">
                      <a16:creationId xmlns:a16="http://schemas.microsoft.com/office/drawing/2014/main" id="{4743AB09-280F-2BDA-9F7A-C25F3623DB57}"/>
                    </a:ext>
                  </a:extLst>
                </p:cNvPr>
                <p:cNvSpPr txBox="1"/>
                <p:nvPr/>
              </p:nvSpPr>
              <p:spPr>
                <a:xfrm>
                  <a:off x="5927870" y="5045045"/>
                  <a:ext cx="240450"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8%</a:t>
                  </a:r>
                </a:p>
              </p:txBody>
            </p:sp>
            <p:sp>
              <p:nvSpPr>
                <p:cNvPr id="308" name="TextBox 307">
                  <a:extLst>
                    <a:ext uri="{FF2B5EF4-FFF2-40B4-BE49-F238E27FC236}">
                      <a16:creationId xmlns:a16="http://schemas.microsoft.com/office/drawing/2014/main" id="{AF21582A-2E4A-798B-AB7D-3D1999D081B9}"/>
                    </a:ext>
                  </a:extLst>
                </p:cNvPr>
                <p:cNvSpPr txBox="1"/>
                <p:nvPr/>
              </p:nvSpPr>
              <p:spPr>
                <a:xfrm>
                  <a:off x="4084871" y="5287569"/>
                  <a:ext cx="835165" cy="215444"/>
                </a:xfrm>
                <a:prstGeom prst="rect">
                  <a:avLst/>
                </a:prstGeom>
                <a:noFill/>
              </p:spPr>
              <p:txBody>
                <a:bodyPr wrap="none" lIns="0" tIns="0" rIns="0" bIns="0" rtlCol="0">
                  <a:spAutoFit/>
                </a:bodyPr>
                <a:lstStyle/>
                <a:p>
                  <a:r>
                    <a:rPr lang="es-MX" sz="1400" b="1" dirty="0">
                      <a:solidFill>
                        <a:schemeClr val="bg1"/>
                      </a:solidFill>
                      <a:latin typeface="Arial" panose="020B0604020202020204" pitchFamily="34" charset="0"/>
                      <a:cs typeface="Arial" panose="020B0604020202020204" pitchFamily="34" charset="0"/>
                    </a:rPr>
                    <a:t>Argentina</a:t>
                  </a:r>
                </a:p>
              </p:txBody>
            </p:sp>
            <p:sp>
              <p:nvSpPr>
                <p:cNvPr id="309" name="TextBox 308">
                  <a:extLst>
                    <a:ext uri="{FF2B5EF4-FFF2-40B4-BE49-F238E27FC236}">
                      <a16:creationId xmlns:a16="http://schemas.microsoft.com/office/drawing/2014/main" id="{C36A2A38-3689-CEDD-A7BB-35D8F547B864}"/>
                    </a:ext>
                  </a:extLst>
                </p:cNvPr>
                <p:cNvSpPr txBox="1"/>
                <p:nvPr/>
              </p:nvSpPr>
              <p:spPr>
                <a:xfrm>
                  <a:off x="5908634" y="5287569"/>
                  <a:ext cx="259686"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2%</a:t>
                  </a:r>
                </a:p>
              </p:txBody>
            </p:sp>
            <p:sp>
              <p:nvSpPr>
                <p:cNvPr id="310" name="TextBox 309">
                  <a:extLst>
                    <a:ext uri="{FF2B5EF4-FFF2-40B4-BE49-F238E27FC236}">
                      <a16:creationId xmlns:a16="http://schemas.microsoft.com/office/drawing/2014/main" id="{8EEC4C08-EE6A-237C-F212-4DF17D86EEBD}"/>
                    </a:ext>
                  </a:extLst>
                </p:cNvPr>
                <p:cNvSpPr txBox="1"/>
                <p:nvPr/>
              </p:nvSpPr>
              <p:spPr>
                <a:xfrm>
                  <a:off x="4084871" y="1891252"/>
                  <a:ext cx="511358"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Irlanda</a:t>
                  </a:r>
                </a:p>
              </p:txBody>
            </p:sp>
            <p:sp>
              <p:nvSpPr>
                <p:cNvPr id="311" name="TextBox 310">
                  <a:extLst>
                    <a:ext uri="{FF2B5EF4-FFF2-40B4-BE49-F238E27FC236}">
                      <a16:creationId xmlns:a16="http://schemas.microsoft.com/office/drawing/2014/main" id="{5A056E14-2056-0B70-4EF3-5B69F0CEA6E7}"/>
                    </a:ext>
                  </a:extLst>
                </p:cNvPr>
                <p:cNvSpPr txBox="1"/>
                <p:nvPr/>
              </p:nvSpPr>
              <p:spPr>
                <a:xfrm>
                  <a:off x="5834894" y="1891252"/>
                  <a:ext cx="33342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21%</a:t>
                  </a:r>
                </a:p>
              </p:txBody>
            </p:sp>
          </p:grpSp>
        </p:grpSp>
      </p:grpSp>
      <p:grpSp>
        <p:nvGrpSpPr>
          <p:cNvPr id="8" name="Group 7">
            <a:extLst>
              <a:ext uri="{FF2B5EF4-FFF2-40B4-BE49-F238E27FC236}">
                <a16:creationId xmlns:a16="http://schemas.microsoft.com/office/drawing/2014/main" id="{3303AE5D-BC42-14A0-1C63-7747338F1E89}"/>
              </a:ext>
            </a:extLst>
          </p:cNvPr>
          <p:cNvGrpSpPr/>
          <p:nvPr/>
        </p:nvGrpSpPr>
        <p:grpSpPr>
          <a:xfrm>
            <a:off x="988038" y="1760114"/>
            <a:ext cx="2897350" cy="3817283"/>
            <a:chOff x="1019175" y="1785757"/>
            <a:chExt cx="2897350" cy="3817283"/>
          </a:xfrm>
        </p:grpSpPr>
        <p:sp>
          <p:nvSpPr>
            <p:cNvPr id="326" name="TextBox 325">
              <a:extLst>
                <a:ext uri="{FF2B5EF4-FFF2-40B4-BE49-F238E27FC236}">
                  <a16:creationId xmlns:a16="http://schemas.microsoft.com/office/drawing/2014/main" id="{0AB55785-D5D9-BF26-F392-69C066AC2927}"/>
                </a:ext>
              </a:extLst>
            </p:cNvPr>
            <p:cNvSpPr txBox="1"/>
            <p:nvPr/>
          </p:nvSpPr>
          <p:spPr>
            <a:xfrm>
              <a:off x="1019175" y="1785757"/>
              <a:ext cx="2897350" cy="292388"/>
            </a:xfrm>
            <a:prstGeom prst="rect">
              <a:avLst/>
            </a:prstGeom>
            <a:noFill/>
          </p:spPr>
          <p:txBody>
            <a:bodyPr wrap="square" lIns="0" tIns="0" rIns="0" bIns="0" rtlCol="0">
              <a:spAutoFit/>
            </a:bodyPr>
            <a:lstStyle/>
            <a:p>
              <a:endParaRPr lang="es-MX" sz="1900" b="1" dirty="0">
                <a:solidFill>
                  <a:srgbClr val="386097"/>
                </a:solidFill>
                <a:latin typeface="Arial" panose="020B0604020202020204" pitchFamily="34" charset="0"/>
                <a:cs typeface="Arial" panose="020B0604020202020204" pitchFamily="34" charset="0"/>
              </a:endParaRPr>
            </a:p>
          </p:txBody>
        </p:sp>
        <p:sp>
          <p:nvSpPr>
            <p:cNvPr id="327" name="TextBox 326">
              <a:extLst>
                <a:ext uri="{FF2B5EF4-FFF2-40B4-BE49-F238E27FC236}">
                  <a16:creationId xmlns:a16="http://schemas.microsoft.com/office/drawing/2014/main" id="{A4915729-1627-3E6C-B8B2-FFBF73D03F48}"/>
                </a:ext>
              </a:extLst>
            </p:cNvPr>
            <p:cNvSpPr txBox="1"/>
            <p:nvPr/>
          </p:nvSpPr>
          <p:spPr>
            <a:xfrm>
              <a:off x="1019176" y="3206457"/>
              <a:ext cx="2644372" cy="737446"/>
            </a:xfrm>
            <a:prstGeom prst="rect">
              <a:avLst/>
            </a:prstGeom>
            <a:noFill/>
          </p:spPr>
          <p:txBody>
            <a:bodyPr wrap="square" lIns="0" tIns="0" rIns="0" bIns="0" rtlCol="0">
              <a:spAutoFit/>
            </a:bodyPr>
            <a:lstStyle/>
            <a:p>
              <a:pPr>
                <a:lnSpc>
                  <a:spcPts val="2020"/>
                </a:lnSpc>
              </a:pPr>
              <a:r>
                <a:rPr lang="es-MX" sz="3000" dirty="0">
                  <a:solidFill>
                    <a:schemeClr val="accent2"/>
                  </a:solidFill>
                  <a:latin typeface="Arial" panose="020B0604020202020204" pitchFamily="34" charset="0"/>
                  <a:cs typeface="Arial" panose="020B0604020202020204" pitchFamily="34" charset="0"/>
                </a:rPr>
                <a:t>37%</a:t>
              </a:r>
              <a:r>
                <a:rPr lang="es-MX" sz="1500" dirty="0">
                  <a:solidFill>
                    <a:schemeClr val="accent2"/>
                  </a:solidFill>
                  <a:latin typeface="Arial" panose="020B0604020202020204" pitchFamily="34" charset="0"/>
                  <a:cs typeface="Arial" panose="020B0604020202020204" pitchFamily="34" charset="0"/>
                </a:rPr>
                <a:t> </a:t>
              </a:r>
              <a:br>
                <a:rPr lang="es-MX" sz="1500" dirty="0">
                  <a:solidFill>
                    <a:schemeClr val="accent2"/>
                  </a:solidFill>
                  <a:latin typeface="Arial" panose="020B0604020202020204" pitchFamily="34" charset="0"/>
                  <a:cs typeface="Arial" panose="020B0604020202020204" pitchFamily="34" charset="0"/>
                </a:rPr>
              </a:br>
              <a:r>
                <a:rPr lang="es-MX" sz="1500" dirty="0">
                  <a:solidFill>
                    <a:schemeClr val="accent2"/>
                  </a:solidFill>
                  <a:latin typeface="Arial" panose="020B0604020202020204" pitchFamily="34" charset="0"/>
                  <a:cs typeface="Arial" panose="020B0604020202020204" pitchFamily="34" charset="0"/>
                </a:rPr>
                <a:t>India y Países Bajos</a:t>
              </a:r>
              <a:br>
                <a:rPr lang="es-MX" sz="1500" b="1" dirty="0">
                  <a:latin typeface="Arial" panose="020B0604020202020204" pitchFamily="34" charset="0"/>
                  <a:cs typeface="Arial" panose="020B0604020202020204" pitchFamily="34" charset="0"/>
                </a:rPr>
              </a:br>
              <a:r>
                <a:rPr lang="es-MX" sz="1100" b="1" dirty="0">
                  <a:latin typeface="Arial" panose="020B0604020202020204" pitchFamily="34" charset="0"/>
                  <a:cs typeface="Arial" panose="020B0604020202020204" pitchFamily="34" charset="0"/>
                </a:rPr>
                <a:t>Más altas</a:t>
              </a:r>
            </a:p>
          </p:txBody>
        </p:sp>
        <p:sp>
          <p:nvSpPr>
            <p:cNvPr id="328" name="TextBox 327">
              <a:extLst>
                <a:ext uri="{FF2B5EF4-FFF2-40B4-BE49-F238E27FC236}">
                  <a16:creationId xmlns:a16="http://schemas.microsoft.com/office/drawing/2014/main" id="{470765DC-09AE-F5B4-ED85-16DEBF15F09E}"/>
                </a:ext>
              </a:extLst>
            </p:cNvPr>
            <p:cNvSpPr txBox="1"/>
            <p:nvPr/>
          </p:nvSpPr>
          <p:spPr>
            <a:xfrm>
              <a:off x="1587114" y="4140591"/>
              <a:ext cx="2076433" cy="630942"/>
            </a:xfrm>
            <a:prstGeom prst="rect">
              <a:avLst/>
            </a:prstGeom>
            <a:noFill/>
          </p:spPr>
          <p:txBody>
            <a:bodyPr wrap="square" lIns="0" tIns="0" rIns="0" bIns="0" rtlCol="0">
              <a:spAutoFit/>
            </a:bodyPr>
            <a:lstStyle/>
            <a:p>
              <a:r>
                <a:rPr lang="es-MX" sz="3000" dirty="0">
                  <a:solidFill>
                    <a:schemeClr val="accent1"/>
                  </a:solidFill>
                  <a:latin typeface="Arial" panose="020B0604020202020204" pitchFamily="34" charset="0"/>
                  <a:cs typeface="Arial" panose="020B0604020202020204" pitchFamily="34" charset="0"/>
                </a:rPr>
                <a:t>26%</a:t>
              </a:r>
              <a:r>
                <a:rPr lang="es-MX" sz="1500" dirty="0">
                  <a:solidFill>
                    <a:schemeClr val="accent1"/>
                  </a:solidFill>
                  <a:latin typeface="Arial" panose="020B0604020202020204" pitchFamily="34" charset="0"/>
                  <a:cs typeface="Arial" panose="020B0604020202020204" pitchFamily="34" charset="0"/>
                </a:rPr>
                <a:t> Global</a:t>
              </a:r>
              <a:br>
                <a:rPr lang="es-MX" sz="1500" dirty="0">
                  <a:solidFill>
                    <a:srgbClr val="386097"/>
                  </a:solidFill>
                  <a:latin typeface="Arial" panose="020B0604020202020204" pitchFamily="34" charset="0"/>
                  <a:cs typeface="Arial" panose="020B0604020202020204" pitchFamily="34" charset="0"/>
                </a:rPr>
              </a:br>
              <a:r>
                <a:rPr lang="es-MX" sz="1100" b="1" dirty="0">
                  <a:latin typeface="Arial" panose="020B0604020202020204" pitchFamily="34" charset="0"/>
                  <a:cs typeface="Arial" panose="020B0604020202020204" pitchFamily="34" charset="0"/>
                </a:rPr>
                <a:t>Promedio</a:t>
              </a:r>
            </a:p>
          </p:txBody>
        </p:sp>
        <p:sp>
          <p:nvSpPr>
            <p:cNvPr id="329" name="TextBox 328">
              <a:extLst>
                <a:ext uri="{FF2B5EF4-FFF2-40B4-BE49-F238E27FC236}">
                  <a16:creationId xmlns:a16="http://schemas.microsoft.com/office/drawing/2014/main" id="{03FE841C-04B1-A22B-F0B2-34734B1C7C4D}"/>
                </a:ext>
              </a:extLst>
            </p:cNvPr>
            <p:cNvSpPr txBox="1"/>
            <p:nvPr/>
          </p:nvSpPr>
          <p:spPr>
            <a:xfrm>
              <a:off x="1587114" y="4972098"/>
              <a:ext cx="2076433" cy="630942"/>
            </a:xfrm>
            <a:prstGeom prst="rect">
              <a:avLst/>
            </a:prstGeom>
            <a:noFill/>
          </p:spPr>
          <p:txBody>
            <a:bodyPr wrap="square" lIns="0" tIns="0" rIns="0" bIns="0" rtlCol="0">
              <a:spAutoFit/>
            </a:bodyPr>
            <a:lstStyle/>
            <a:p>
              <a:r>
                <a:rPr lang="es-MX" sz="3000" dirty="0">
                  <a:solidFill>
                    <a:schemeClr val="accent4"/>
                  </a:solidFill>
                  <a:latin typeface="Arial" panose="020B0604020202020204" pitchFamily="34" charset="0"/>
                  <a:cs typeface="Arial" panose="020B0604020202020204" pitchFamily="34" charset="0"/>
                </a:rPr>
                <a:t>2%</a:t>
              </a:r>
              <a:r>
                <a:rPr lang="es-MX" sz="1500" dirty="0">
                  <a:solidFill>
                    <a:schemeClr val="accent4"/>
                  </a:solidFill>
                  <a:latin typeface="Arial" panose="020B0604020202020204" pitchFamily="34" charset="0"/>
                  <a:cs typeface="Arial" panose="020B0604020202020204" pitchFamily="34" charset="0"/>
                </a:rPr>
                <a:t> Argentina</a:t>
              </a:r>
              <a:br>
                <a:rPr lang="es-MX" sz="1500" dirty="0">
                  <a:solidFill>
                    <a:srgbClr val="386097"/>
                  </a:solidFill>
                  <a:latin typeface="Arial" panose="020B0604020202020204" pitchFamily="34" charset="0"/>
                  <a:cs typeface="Arial" panose="020B0604020202020204" pitchFamily="34" charset="0"/>
                </a:rPr>
              </a:br>
              <a:r>
                <a:rPr lang="es-MX" sz="1100" b="1" dirty="0">
                  <a:latin typeface="Arial" panose="020B0604020202020204" pitchFamily="34" charset="0"/>
                  <a:cs typeface="Arial" panose="020B0604020202020204" pitchFamily="34" charset="0"/>
                </a:rPr>
                <a:t>Más baja</a:t>
              </a:r>
            </a:p>
          </p:txBody>
        </p:sp>
        <p:pic>
          <p:nvPicPr>
            <p:cNvPr id="5" name="Graphic 4">
              <a:extLst>
                <a:ext uri="{FF2B5EF4-FFF2-40B4-BE49-F238E27FC236}">
                  <a16:creationId xmlns:a16="http://schemas.microsoft.com/office/drawing/2014/main" id="{9EC73BAC-C427-BF34-0F62-F1839832474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856549" y="2992494"/>
              <a:ext cx="454896" cy="454896"/>
            </a:xfrm>
            <a:prstGeom prst="rect">
              <a:avLst/>
            </a:prstGeom>
          </p:spPr>
        </p:pic>
        <p:pic>
          <p:nvPicPr>
            <p:cNvPr id="6" name="Graphic 5">
              <a:extLst>
                <a:ext uri="{FF2B5EF4-FFF2-40B4-BE49-F238E27FC236}">
                  <a16:creationId xmlns:a16="http://schemas.microsoft.com/office/drawing/2014/main" id="{55CF7A40-CE20-C60D-D47D-9956B1C9883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19175" y="4257309"/>
              <a:ext cx="454896" cy="454896"/>
            </a:xfrm>
            <a:prstGeom prst="rect">
              <a:avLst/>
            </a:prstGeom>
          </p:spPr>
        </p:pic>
        <p:pic>
          <p:nvPicPr>
            <p:cNvPr id="7" name="Graphic 6">
              <a:extLst>
                <a:ext uri="{FF2B5EF4-FFF2-40B4-BE49-F238E27FC236}">
                  <a16:creationId xmlns:a16="http://schemas.microsoft.com/office/drawing/2014/main" id="{A6252214-89F6-97CA-4AB5-EB9BC85A8EF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019175" y="5098976"/>
              <a:ext cx="454896" cy="454896"/>
            </a:xfrm>
            <a:prstGeom prst="rect">
              <a:avLst/>
            </a:prstGeom>
          </p:spPr>
        </p:pic>
        <p:pic>
          <p:nvPicPr>
            <p:cNvPr id="3" name="Graphic 2">
              <a:extLst>
                <a:ext uri="{FF2B5EF4-FFF2-40B4-BE49-F238E27FC236}">
                  <a16:creationId xmlns:a16="http://schemas.microsoft.com/office/drawing/2014/main" id="{58F1E0A7-B583-589B-B5E6-1194AB540A64}"/>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356384" y="2979009"/>
              <a:ext cx="454896" cy="454896"/>
            </a:xfrm>
            <a:prstGeom prst="rect">
              <a:avLst/>
            </a:prstGeom>
          </p:spPr>
        </p:pic>
      </p:grpSp>
      <p:sp>
        <p:nvSpPr>
          <p:cNvPr id="4" name="Rectángulo 3"/>
          <p:cNvSpPr/>
          <p:nvPr/>
        </p:nvSpPr>
        <p:spPr>
          <a:xfrm>
            <a:off x="890570" y="1669619"/>
            <a:ext cx="2201766" cy="1200329"/>
          </a:xfrm>
          <a:prstGeom prst="rect">
            <a:avLst/>
          </a:prstGeom>
        </p:spPr>
        <p:txBody>
          <a:bodyPr wrap="square">
            <a:spAutoFit/>
          </a:bodyPr>
          <a:lstStyle/>
          <a:p>
            <a:r>
              <a:rPr lang="es-MX" b="1" dirty="0">
                <a:solidFill>
                  <a:srgbClr val="386097"/>
                </a:solidFill>
                <a:latin typeface="Arial" panose="020B0604020202020204" pitchFamily="34" charset="0"/>
                <a:cs typeface="Arial" panose="020B0604020202020204" pitchFamily="34" charset="0"/>
              </a:rPr>
              <a:t>Tendencia Neta de Empleo Ajustada Estacionalmente </a:t>
            </a:r>
          </a:p>
          <a:p>
            <a:r>
              <a:rPr lang="es-MX" b="1" dirty="0">
                <a:solidFill>
                  <a:srgbClr val="386097"/>
                </a:solidFill>
                <a:latin typeface="Arial" panose="020B0604020202020204" pitchFamily="34" charset="0"/>
                <a:cs typeface="Arial" panose="020B0604020202020204" pitchFamily="34" charset="0"/>
              </a:rPr>
              <a:t>(NEO)</a:t>
            </a:r>
          </a:p>
        </p:txBody>
      </p:sp>
    </p:spTree>
    <p:extLst>
      <p:ext uri="{BB962C8B-B14F-4D97-AF65-F5344CB8AC3E}">
        <p14:creationId xmlns:p14="http://schemas.microsoft.com/office/powerpoint/2010/main" val="1823359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44A48D-5BD5-BD78-F9F1-E9035AB8AAC4}"/>
              </a:ext>
            </a:extLst>
          </p:cNvPr>
          <p:cNvSpPr>
            <a:spLocks noGrp="1"/>
          </p:cNvSpPr>
          <p:nvPr>
            <p:ph type="title"/>
          </p:nvPr>
        </p:nvSpPr>
        <p:spPr/>
        <p:txBody>
          <a:bodyPr/>
          <a:lstStyle/>
          <a:p>
            <a:r>
              <a:rPr lang="es-MX" dirty="0"/>
              <a:t>Cambios anuales por país</a:t>
            </a:r>
          </a:p>
        </p:txBody>
      </p:sp>
      <p:grpSp>
        <p:nvGrpSpPr>
          <p:cNvPr id="3" name="Group 2">
            <a:extLst>
              <a:ext uri="{FF2B5EF4-FFF2-40B4-BE49-F238E27FC236}">
                <a16:creationId xmlns:a16="http://schemas.microsoft.com/office/drawing/2014/main" id="{D886E4FD-B5C4-F00C-F666-63998751E072}"/>
              </a:ext>
            </a:extLst>
          </p:cNvPr>
          <p:cNvGrpSpPr/>
          <p:nvPr/>
        </p:nvGrpSpPr>
        <p:grpSpPr>
          <a:xfrm>
            <a:off x="3982856" y="1878108"/>
            <a:ext cx="7185488" cy="3640042"/>
            <a:chOff x="3982856" y="1878108"/>
            <a:chExt cx="7185488" cy="3640042"/>
          </a:xfrm>
        </p:grpSpPr>
        <p:sp>
          <p:nvSpPr>
            <p:cNvPr id="179" name="Rectangle 178">
              <a:extLst>
                <a:ext uri="{FF2B5EF4-FFF2-40B4-BE49-F238E27FC236}">
                  <a16:creationId xmlns:a16="http://schemas.microsoft.com/office/drawing/2014/main" id="{D799E932-7D97-FFFC-D436-F453387EB6F7}"/>
                </a:ext>
              </a:extLst>
            </p:cNvPr>
            <p:cNvSpPr/>
            <p:nvPr/>
          </p:nvSpPr>
          <p:spPr>
            <a:xfrm>
              <a:off x="3982856" y="1878108"/>
              <a:ext cx="2282932" cy="22691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0" name="Rectangle 179">
              <a:extLst>
                <a:ext uri="{FF2B5EF4-FFF2-40B4-BE49-F238E27FC236}">
                  <a16:creationId xmlns:a16="http://schemas.microsoft.com/office/drawing/2014/main" id="{BC3BF177-5EC8-FC49-E498-BAE60850C65A}"/>
                </a:ext>
              </a:extLst>
            </p:cNvPr>
            <p:cNvSpPr/>
            <p:nvPr/>
          </p:nvSpPr>
          <p:spPr>
            <a:xfrm>
              <a:off x="3982856" y="21416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1" name="Rectangle 180">
              <a:extLst>
                <a:ext uri="{FF2B5EF4-FFF2-40B4-BE49-F238E27FC236}">
                  <a16:creationId xmlns:a16="http://schemas.microsoft.com/office/drawing/2014/main" id="{A57C87F8-2AC3-A80B-65DE-B083973757A8}"/>
                </a:ext>
              </a:extLst>
            </p:cNvPr>
            <p:cNvSpPr/>
            <p:nvPr/>
          </p:nvSpPr>
          <p:spPr>
            <a:xfrm>
              <a:off x="3982856" y="240515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2" name="Rectangle 181">
              <a:extLst>
                <a:ext uri="{FF2B5EF4-FFF2-40B4-BE49-F238E27FC236}">
                  <a16:creationId xmlns:a16="http://schemas.microsoft.com/office/drawing/2014/main" id="{44276415-C7B2-D991-661E-0C5CFB394FBC}"/>
                </a:ext>
              </a:extLst>
            </p:cNvPr>
            <p:cNvSpPr/>
            <p:nvPr/>
          </p:nvSpPr>
          <p:spPr>
            <a:xfrm>
              <a:off x="3982856" y="266550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3" name="Rectangle 182">
              <a:extLst>
                <a:ext uri="{FF2B5EF4-FFF2-40B4-BE49-F238E27FC236}">
                  <a16:creationId xmlns:a16="http://schemas.microsoft.com/office/drawing/2014/main" id="{5532B4CB-E2F2-DCA9-45B6-AAB7EF5C529B}"/>
                </a:ext>
              </a:extLst>
            </p:cNvPr>
            <p:cNvSpPr/>
            <p:nvPr/>
          </p:nvSpPr>
          <p:spPr>
            <a:xfrm>
              <a:off x="3982856" y="29290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4" name="Rectangle 183">
              <a:extLst>
                <a:ext uri="{FF2B5EF4-FFF2-40B4-BE49-F238E27FC236}">
                  <a16:creationId xmlns:a16="http://schemas.microsoft.com/office/drawing/2014/main" id="{C3054840-E183-CA90-C731-A1BB810CC3B2}"/>
                </a:ext>
              </a:extLst>
            </p:cNvPr>
            <p:cNvSpPr/>
            <p:nvPr/>
          </p:nvSpPr>
          <p:spPr>
            <a:xfrm>
              <a:off x="3982856" y="319255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5" name="Rectangle 184">
              <a:extLst>
                <a:ext uri="{FF2B5EF4-FFF2-40B4-BE49-F238E27FC236}">
                  <a16:creationId xmlns:a16="http://schemas.microsoft.com/office/drawing/2014/main" id="{C8A518DD-A77C-692E-25B3-66C430B989D0}"/>
                </a:ext>
              </a:extLst>
            </p:cNvPr>
            <p:cNvSpPr/>
            <p:nvPr/>
          </p:nvSpPr>
          <p:spPr>
            <a:xfrm>
              <a:off x="3982856" y="345608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6" name="Rectangle 185">
              <a:extLst>
                <a:ext uri="{FF2B5EF4-FFF2-40B4-BE49-F238E27FC236}">
                  <a16:creationId xmlns:a16="http://schemas.microsoft.com/office/drawing/2014/main" id="{EC513614-4B9B-28B3-55D5-0C29E1C4B145}"/>
                </a:ext>
              </a:extLst>
            </p:cNvPr>
            <p:cNvSpPr/>
            <p:nvPr/>
          </p:nvSpPr>
          <p:spPr>
            <a:xfrm>
              <a:off x="3982856" y="37164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7" name="Rectangle 186">
              <a:extLst>
                <a:ext uri="{FF2B5EF4-FFF2-40B4-BE49-F238E27FC236}">
                  <a16:creationId xmlns:a16="http://schemas.microsoft.com/office/drawing/2014/main" id="{B8F36C03-DCB9-D2E3-6477-84033AF7C473}"/>
                </a:ext>
              </a:extLst>
            </p:cNvPr>
            <p:cNvSpPr/>
            <p:nvPr/>
          </p:nvSpPr>
          <p:spPr>
            <a:xfrm>
              <a:off x="3982856" y="397995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8" name="Rectangle 187">
              <a:extLst>
                <a:ext uri="{FF2B5EF4-FFF2-40B4-BE49-F238E27FC236}">
                  <a16:creationId xmlns:a16="http://schemas.microsoft.com/office/drawing/2014/main" id="{0447C020-18C1-F139-CABE-8B4533321FCA}"/>
                </a:ext>
              </a:extLst>
            </p:cNvPr>
            <p:cNvSpPr/>
            <p:nvPr/>
          </p:nvSpPr>
          <p:spPr>
            <a:xfrm>
              <a:off x="3982856" y="424348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9" name="Rectangle 188">
              <a:extLst>
                <a:ext uri="{FF2B5EF4-FFF2-40B4-BE49-F238E27FC236}">
                  <a16:creationId xmlns:a16="http://schemas.microsoft.com/office/drawing/2014/main" id="{B07E5458-6588-89CF-B0BA-F8A18AA8F8CF}"/>
                </a:ext>
              </a:extLst>
            </p:cNvPr>
            <p:cNvSpPr/>
            <p:nvPr/>
          </p:nvSpPr>
          <p:spPr>
            <a:xfrm>
              <a:off x="3982856" y="450700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0" name="Rectangle 189">
              <a:extLst>
                <a:ext uri="{FF2B5EF4-FFF2-40B4-BE49-F238E27FC236}">
                  <a16:creationId xmlns:a16="http://schemas.microsoft.com/office/drawing/2014/main" id="{1E7F582D-044C-2C0C-75A6-2BC1612FE2E8}"/>
                </a:ext>
              </a:extLst>
            </p:cNvPr>
            <p:cNvSpPr/>
            <p:nvPr/>
          </p:nvSpPr>
          <p:spPr>
            <a:xfrm>
              <a:off x="3982856" y="476735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1" name="Rectangle 190">
              <a:extLst>
                <a:ext uri="{FF2B5EF4-FFF2-40B4-BE49-F238E27FC236}">
                  <a16:creationId xmlns:a16="http://schemas.microsoft.com/office/drawing/2014/main" id="{136E688E-54F1-BF57-597E-C1A9D323D9BA}"/>
                </a:ext>
              </a:extLst>
            </p:cNvPr>
            <p:cNvSpPr/>
            <p:nvPr/>
          </p:nvSpPr>
          <p:spPr>
            <a:xfrm>
              <a:off x="3982856" y="503088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2" name="Rectangle 191">
              <a:extLst>
                <a:ext uri="{FF2B5EF4-FFF2-40B4-BE49-F238E27FC236}">
                  <a16:creationId xmlns:a16="http://schemas.microsoft.com/office/drawing/2014/main" id="{D3A578A6-14DF-DF4E-0589-85606BF7027F}"/>
                </a:ext>
              </a:extLst>
            </p:cNvPr>
            <p:cNvSpPr/>
            <p:nvPr/>
          </p:nvSpPr>
          <p:spPr>
            <a:xfrm>
              <a:off x="3982856" y="52912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150" name="Group 149">
              <a:extLst>
                <a:ext uri="{FF2B5EF4-FFF2-40B4-BE49-F238E27FC236}">
                  <a16:creationId xmlns:a16="http://schemas.microsoft.com/office/drawing/2014/main" id="{A76C6CDA-B7AC-256B-F35F-9E870A382D90}"/>
                </a:ext>
              </a:extLst>
            </p:cNvPr>
            <p:cNvGrpSpPr/>
            <p:nvPr/>
          </p:nvGrpSpPr>
          <p:grpSpPr>
            <a:xfrm>
              <a:off x="4084871" y="1881420"/>
              <a:ext cx="2083449" cy="3625868"/>
              <a:chOff x="4084871" y="1881420"/>
              <a:chExt cx="2083449" cy="3625868"/>
            </a:xfrm>
          </p:grpSpPr>
          <p:sp>
            <p:nvSpPr>
              <p:cNvPr id="151" name="TextBox 150">
                <a:extLst>
                  <a:ext uri="{FF2B5EF4-FFF2-40B4-BE49-F238E27FC236}">
                    <a16:creationId xmlns:a16="http://schemas.microsoft.com/office/drawing/2014/main" id="{FE1CA809-5F53-CD3D-48CC-092C178D89AB}"/>
                  </a:ext>
                </a:extLst>
              </p:cNvPr>
              <p:cNvSpPr txBox="1"/>
              <p:nvPr/>
            </p:nvSpPr>
            <p:spPr>
              <a:xfrm>
                <a:off x="4084871" y="2155795"/>
                <a:ext cx="55624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Polonia</a:t>
                </a:r>
              </a:p>
            </p:txBody>
          </p:sp>
          <p:sp>
            <p:nvSpPr>
              <p:cNvPr id="152" name="TextBox 151">
                <a:extLst>
                  <a:ext uri="{FF2B5EF4-FFF2-40B4-BE49-F238E27FC236}">
                    <a16:creationId xmlns:a16="http://schemas.microsoft.com/office/drawing/2014/main" id="{1AA37353-A3B9-B8BD-AE3F-6B224C88422A}"/>
                  </a:ext>
                </a:extLst>
              </p:cNvPr>
              <p:cNvSpPr txBox="1"/>
              <p:nvPr/>
            </p:nvSpPr>
            <p:spPr>
              <a:xfrm>
                <a:off x="5737112" y="2155795"/>
                <a:ext cx="431208"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+18%</a:t>
                </a:r>
              </a:p>
            </p:txBody>
          </p:sp>
          <p:sp>
            <p:nvSpPr>
              <p:cNvPr id="153" name="TextBox 152">
                <a:extLst>
                  <a:ext uri="{FF2B5EF4-FFF2-40B4-BE49-F238E27FC236}">
                    <a16:creationId xmlns:a16="http://schemas.microsoft.com/office/drawing/2014/main" id="{C2A799AE-3BCA-40DC-ED56-333A8A7EC0C0}"/>
                  </a:ext>
                </a:extLst>
              </p:cNvPr>
              <p:cNvSpPr txBox="1"/>
              <p:nvPr/>
            </p:nvSpPr>
            <p:spPr>
              <a:xfrm>
                <a:off x="4084871" y="2417983"/>
                <a:ext cx="97302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Países Bajos</a:t>
                </a:r>
              </a:p>
            </p:txBody>
          </p:sp>
          <p:sp>
            <p:nvSpPr>
              <p:cNvPr id="154" name="TextBox 153">
                <a:extLst>
                  <a:ext uri="{FF2B5EF4-FFF2-40B4-BE49-F238E27FC236}">
                    <a16:creationId xmlns:a16="http://schemas.microsoft.com/office/drawing/2014/main" id="{8BD5E2B3-E6DD-E666-5489-71966466A393}"/>
                  </a:ext>
                </a:extLst>
              </p:cNvPr>
              <p:cNvSpPr txBox="1"/>
              <p:nvPr/>
            </p:nvSpPr>
            <p:spPr>
              <a:xfrm>
                <a:off x="5737112" y="2417983"/>
                <a:ext cx="431208"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+17%</a:t>
                </a:r>
              </a:p>
            </p:txBody>
          </p:sp>
          <p:sp>
            <p:nvSpPr>
              <p:cNvPr id="155" name="TextBox 154">
                <a:extLst>
                  <a:ext uri="{FF2B5EF4-FFF2-40B4-BE49-F238E27FC236}">
                    <a16:creationId xmlns:a16="http://schemas.microsoft.com/office/drawing/2014/main" id="{72C46E63-8EF4-954A-3CE9-BA9FA75AB359}"/>
                  </a:ext>
                </a:extLst>
              </p:cNvPr>
              <p:cNvSpPr txBox="1"/>
              <p:nvPr/>
            </p:nvSpPr>
            <p:spPr>
              <a:xfrm>
                <a:off x="4084871" y="2682845"/>
                <a:ext cx="62196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Portugal</a:t>
                </a:r>
              </a:p>
            </p:txBody>
          </p:sp>
          <p:sp>
            <p:nvSpPr>
              <p:cNvPr id="156" name="TextBox 155">
                <a:extLst>
                  <a:ext uri="{FF2B5EF4-FFF2-40B4-BE49-F238E27FC236}">
                    <a16:creationId xmlns:a16="http://schemas.microsoft.com/office/drawing/2014/main" id="{6F09D9B8-8582-3452-0D02-8B6E7233A022}"/>
                  </a:ext>
                </a:extLst>
              </p:cNvPr>
              <p:cNvSpPr txBox="1"/>
              <p:nvPr/>
            </p:nvSpPr>
            <p:spPr>
              <a:xfrm>
                <a:off x="5737112" y="2682845"/>
                <a:ext cx="431208"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+16%</a:t>
                </a:r>
              </a:p>
            </p:txBody>
          </p:sp>
          <p:sp>
            <p:nvSpPr>
              <p:cNvPr id="157" name="TextBox 156">
                <a:extLst>
                  <a:ext uri="{FF2B5EF4-FFF2-40B4-BE49-F238E27FC236}">
                    <a16:creationId xmlns:a16="http://schemas.microsoft.com/office/drawing/2014/main" id="{917DAC6B-48E9-B8DF-0599-3C59695B73DB}"/>
                  </a:ext>
                </a:extLst>
              </p:cNvPr>
              <p:cNvSpPr txBox="1"/>
              <p:nvPr/>
            </p:nvSpPr>
            <p:spPr>
              <a:xfrm>
                <a:off x="4084871" y="2945033"/>
                <a:ext cx="56586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España</a:t>
                </a:r>
              </a:p>
            </p:txBody>
          </p:sp>
          <p:sp>
            <p:nvSpPr>
              <p:cNvPr id="158" name="TextBox 157">
                <a:extLst>
                  <a:ext uri="{FF2B5EF4-FFF2-40B4-BE49-F238E27FC236}">
                    <a16:creationId xmlns:a16="http://schemas.microsoft.com/office/drawing/2014/main" id="{985A4D3B-D7C3-33BB-FB5B-A228CE5D0A99}"/>
                  </a:ext>
                </a:extLst>
              </p:cNvPr>
              <p:cNvSpPr txBox="1"/>
              <p:nvPr/>
            </p:nvSpPr>
            <p:spPr>
              <a:xfrm>
                <a:off x="5737112" y="2945033"/>
                <a:ext cx="431208"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+16%</a:t>
                </a:r>
              </a:p>
            </p:txBody>
          </p:sp>
          <p:sp>
            <p:nvSpPr>
              <p:cNvPr id="159" name="TextBox 158">
                <a:extLst>
                  <a:ext uri="{FF2B5EF4-FFF2-40B4-BE49-F238E27FC236}">
                    <a16:creationId xmlns:a16="http://schemas.microsoft.com/office/drawing/2014/main" id="{343F29F5-320D-D598-EC3E-16C63DD94041}"/>
                  </a:ext>
                </a:extLst>
              </p:cNvPr>
              <p:cNvSpPr txBox="1"/>
              <p:nvPr/>
            </p:nvSpPr>
            <p:spPr>
              <a:xfrm>
                <a:off x="4084871" y="3206720"/>
                <a:ext cx="69570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Alemania</a:t>
                </a:r>
              </a:p>
            </p:txBody>
          </p:sp>
          <p:sp>
            <p:nvSpPr>
              <p:cNvPr id="160" name="TextBox 159">
                <a:extLst>
                  <a:ext uri="{FF2B5EF4-FFF2-40B4-BE49-F238E27FC236}">
                    <a16:creationId xmlns:a16="http://schemas.microsoft.com/office/drawing/2014/main" id="{5B24001A-DA92-43C2-8F03-824F3EB3F20F}"/>
                  </a:ext>
                </a:extLst>
              </p:cNvPr>
              <p:cNvSpPr txBox="1"/>
              <p:nvPr/>
            </p:nvSpPr>
            <p:spPr>
              <a:xfrm>
                <a:off x="5749486" y="3206720"/>
                <a:ext cx="4188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+11%</a:t>
                </a:r>
              </a:p>
            </p:txBody>
          </p:sp>
          <p:sp>
            <p:nvSpPr>
              <p:cNvPr id="161" name="TextBox 160">
                <a:extLst>
                  <a:ext uri="{FF2B5EF4-FFF2-40B4-BE49-F238E27FC236}">
                    <a16:creationId xmlns:a16="http://schemas.microsoft.com/office/drawing/2014/main" id="{3F758EA4-5A3A-F410-0F11-F633E63290E3}"/>
                  </a:ext>
                </a:extLst>
              </p:cNvPr>
              <p:cNvSpPr txBox="1"/>
              <p:nvPr/>
            </p:nvSpPr>
            <p:spPr>
              <a:xfrm>
                <a:off x="4084871" y="3468908"/>
                <a:ext cx="815929"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Eslovaquia</a:t>
                </a:r>
              </a:p>
            </p:txBody>
          </p:sp>
          <p:sp>
            <p:nvSpPr>
              <p:cNvPr id="162" name="TextBox 161">
                <a:extLst>
                  <a:ext uri="{FF2B5EF4-FFF2-40B4-BE49-F238E27FC236}">
                    <a16:creationId xmlns:a16="http://schemas.microsoft.com/office/drawing/2014/main" id="{41D7744A-CA28-D85C-BA25-F1CF1EAA7F74}"/>
                  </a:ext>
                </a:extLst>
              </p:cNvPr>
              <p:cNvSpPr txBox="1"/>
              <p:nvPr/>
            </p:nvSpPr>
            <p:spPr>
              <a:xfrm>
                <a:off x="5749486" y="3468908"/>
                <a:ext cx="4188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+11%</a:t>
                </a:r>
              </a:p>
            </p:txBody>
          </p:sp>
          <p:sp>
            <p:nvSpPr>
              <p:cNvPr id="163" name="TextBox 162">
                <a:extLst>
                  <a:ext uri="{FF2B5EF4-FFF2-40B4-BE49-F238E27FC236}">
                    <a16:creationId xmlns:a16="http://schemas.microsoft.com/office/drawing/2014/main" id="{FB41EAF6-B854-9AEA-DA3B-50B1647A6C69}"/>
                  </a:ext>
                </a:extLst>
              </p:cNvPr>
              <p:cNvSpPr txBox="1"/>
              <p:nvPr/>
            </p:nvSpPr>
            <p:spPr>
              <a:xfrm>
                <a:off x="4084871" y="3733770"/>
                <a:ext cx="54662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Bélgica</a:t>
                </a:r>
              </a:p>
            </p:txBody>
          </p:sp>
          <p:sp>
            <p:nvSpPr>
              <p:cNvPr id="164" name="TextBox 163">
                <a:extLst>
                  <a:ext uri="{FF2B5EF4-FFF2-40B4-BE49-F238E27FC236}">
                    <a16:creationId xmlns:a16="http://schemas.microsoft.com/office/drawing/2014/main" id="{4A4FA035-C704-E750-2E27-88BD887E3235}"/>
                  </a:ext>
                </a:extLst>
              </p:cNvPr>
              <p:cNvSpPr txBox="1"/>
              <p:nvPr/>
            </p:nvSpPr>
            <p:spPr>
              <a:xfrm>
                <a:off x="5737112" y="3733770"/>
                <a:ext cx="431208"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+10%</a:t>
                </a:r>
              </a:p>
            </p:txBody>
          </p:sp>
          <p:sp>
            <p:nvSpPr>
              <p:cNvPr id="165" name="TextBox 164">
                <a:extLst>
                  <a:ext uri="{FF2B5EF4-FFF2-40B4-BE49-F238E27FC236}">
                    <a16:creationId xmlns:a16="http://schemas.microsoft.com/office/drawing/2014/main" id="{8E64DDC8-DEAC-8954-2139-16CED34DC0A0}"/>
                  </a:ext>
                </a:extLst>
              </p:cNvPr>
              <p:cNvSpPr txBox="1"/>
              <p:nvPr/>
            </p:nvSpPr>
            <p:spPr>
              <a:xfrm>
                <a:off x="4084871" y="3995958"/>
                <a:ext cx="436017"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China</a:t>
                </a:r>
              </a:p>
            </p:txBody>
          </p:sp>
          <p:sp>
            <p:nvSpPr>
              <p:cNvPr id="166" name="TextBox 165">
                <a:extLst>
                  <a:ext uri="{FF2B5EF4-FFF2-40B4-BE49-F238E27FC236}">
                    <a16:creationId xmlns:a16="http://schemas.microsoft.com/office/drawing/2014/main" id="{81CF2002-B12D-39E2-27D5-1B656DC0A9B2}"/>
                  </a:ext>
                </a:extLst>
              </p:cNvPr>
              <p:cNvSpPr txBox="1"/>
              <p:nvPr/>
            </p:nvSpPr>
            <p:spPr>
              <a:xfrm>
                <a:off x="5830086" y="3995958"/>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+8%</a:t>
                </a:r>
              </a:p>
            </p:txBody>
          </p:sp>
          <p:sp>
            <p:nvSpPr>
              <p:cNvPr id="167" name="TextBox 166">
                <a:extLst>
                  <a:ext uri="{FF2B5EF4-FFF2-40B4-BE49-F238E27FC236}">
                    <a16:creationId xmlns:a16="http://schemas.microsoft.com/office/drawing/2014/main" id="{93B37611-22AA-D358-55F8-1F83B333F969}"/>
                  </a:ext>
                </a:extLst>
              </p:cNvPr>
              <p:cNvSpPr txBox="1"/>
              <p:nvPr/>
            </p:nvSpPr>
            <p:spPr>
              <a:xfrm>
                <a:off x="4084871" y="4256308"/>
                <a:ext cx="70532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Colombia</a:t>
                </a:r>
              </a:p>
            </p:txBody>
          </p:sp>
          <p:sp>
            <p:nvSpPr>
              <p:cNvPr id="168" name="TextBox 167">
                <a:extLst>
                  <a:ext uri="{FF2B5EF4-FFF2-40B4-BE49-F238E27FC236}">
                    <a16:creationId xmlns:a16="http://schemas.microsoft.com/office/drawing/2014/main" id="{409926A8-DAE6-D931-49D9-DE7873956303}"/>
                  </a:ext>
                </a:extLst>
              </p:cNvPr>
              <p:cNvSpPr txBox="1"/>
              <p:nvPr/>
            </p:nvSpPr>
            <p:spPr>
              <a:xfrm>
                <a:off x="5830086" y="4256308"/>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+8%</a:t>
                </a:r>
              </a:p>
            </p:txBody>
          </p:sp>
          <p:sp>
            <p:nvSpPr>
              <p:cNvPr id="169" name="TextBox 168">
                <a:extLst>
                  <a:ext uri="{FF2B5EF4-FFF2-40B4-BE49-F238E27FC236}">
                    <a16:creationId xmlns:a16="http://schemas.microsoft.com/office/drawing/2014/main" id="{395CCF5C-A229-E99D-B004-9A5B5F091404}"/>
                  </a:ext>
                </a:extLst>
              </p:cNvPr>
              <p:cNvSpPr txBox="1"/>
              <p:nvPr/>
            </p:nvSpPr>
            <p:spPr>
              <a:xfrm>
                <a:off x="4084871" y="4517995"/>
                <a:ext cx="520142"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Taiwán</a:t>
                </a:r>
              </a:p>
            </p:txBody>
          </p:sp>
          <p:sp>
            <p:nvSpPr>
              <p:cNvPr id="170" name="TextBox 169">
                <a:extLst>
                  <a:ext uri="{FF2B5EF4-FFF2-40B4-BE49-F238E27FC236}">
                    <a16:creationId xmlns:a16="http://schemas.microsoft.com/office/drawing/2014/main" id="{132B7CAD-4BCE-32D8-1DB1-9F5FF16AA03E}"/>
                  </a:ext>
                </a:extLst>
              </p:cNvPr>
              <p:cNvSpPr txBox="1"/>
              <p:nvPr/>
            </p:nvSpPr>
            <p:spPr>
              <a:xfrm>
                <a:off x="5830086" y="4517995"/>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+8%</a:t>
                </a:r>
              </a:p>
            </p:txBody>
          </p:sp>
          <p:sp>
            <p:nvSpPr>
              <p:cNvPr id="171" name="TextBox 170">
                <a:extLst>
                  <a:ext uri="{FF2B5EF4-FFF2-40B4-BE49-F238E27FC236}">
                    <a16:creationId xmlns:a16="http://schemas.microsoft.com/office/drawing/2014/main" id="{7E645E9F-E5B6-2ACD-844B-302317455762}"/>
                  </a:ext>
                </a:extLst>
              </p:cNvPr>
              <p:cNvSpPr txBox="1"/>
              <p:nvPr/>
            </p:nvSpPr>
            <p:spPr>
              <a:xfrm>
                <a:off x="4084871" y="4780183"/>
                <a:ext cx="91852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Reino Unido</a:t>
                </a:r>
              </a:p>
            </p:txBody>
          </p:sp>
          <p:sp>
            <p:nvSpPr>
              <p:cNvPr id="172" name="TextBox 171">
                <a:extLst>
                  <a:ext uri="{FF2B5EF4-FFF2-40B4-BE49-F238E27FC236}">
                    <a16:creationId xmlns:a16="http://schemas.microsoft.com/office/drawing/2014/main" id="{B0CCCC03-9DDA-90BC-86B2-5F6006EE9E6F}"/>
                  </a:ext>
                </a:extLst>
              </p:cNvPr>
              <p:cNvSpPr txBox="1"/>
              <p:nvPr/>
            </p:nvSpPr>
            <p:spPr>
              <a:xfrm>
                <a:off x="5830086" y="4780183"/>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+8%</a:t>
                </a:r>
              </a:p>
            </p:txBody>
          </p:sp>
          <p:sp>
            <p:nvSpPr>
              <p:cNvPr id="173" name="TextBox 172">
                <a:extLst>
                  <a:ext uri="{FF2B5EF4-FFF2-40B4-BE49-F238E27FC236}">
                    <a16:creationId xmlns:a16="http://schemas.microsoft.com/office/drawing/2014/main" id="{CBB7E90C-E97C-4AF2-D734-6F7F696C3BF2}"/>
                  </a:ext>
                </a:extLst>
              </p:cNvPr>
              <p:cNvSpPr txBox="1"/>
              <p:nvPr/>
            </p:nvSpPr>
            <p:spPr>
              <a:xfrm>
                <a:off x="4084871" y="5045045"/>
                <a:ext cx="1271182"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República Checa</a:t>
                </a:r>
              </a:p>
            </p:txBody>
          </p:sp>
          <p:sp>
            <p:nvSpPr>
              <p:cNvPr id="174" name="TextBox 173">
                <a:extLst>
                  <a:ext uri="{FF2B5EF4-FFF2-40B4-BE49-F238E27FC236}">
                    <a16:creationId xmlns:a16="http://schemas.microsoft.com/office/drawing/2014/main" id="{2B81AC23-9813-5612-33BD-01FF8D98D10D}"/>
                  </a:ext>
                </a:extLst>
              </p:cNvPr>
              <p:cNvSpPr txBox="1"/>
              <p:nvPr/>
            </p:nvSpPr>
            <p:spPr>
              <a:xfrm>
                <a:off x="5830086" y="5045045"/>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+7%</a:t>
                </a:r>
              </a:p>
            </p:txBody>
          </p:sp>
          <p:sp>
            <p:nvSpPr>
              <p:cNvPr id="175" name="TextBox 174">
                <a:extLst>
                  <a:ext uri="{FF2B5EF4-FFF2-40B4-BE49-F238E27FC236}">
                    <a16:creationId xmlns:a16="http://schemas.microsoft.com/office/drawing/2014/main" id="{67A58787-082C-7ACB-5297-BEA854929E48}"/>
                  </a:ext>
                </a:extLst>
              </p:cNvPr>
              <p:cNvSpPr txBox="1"/>
              <p:nvPr/>
            </p:nvSpPr>
            <p:spPr>
              <a:xfrm>
                <a:off x="4084871" y="5307233"/>
                <a:ext cx="83516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Hong Kong</a:t>
                </a:r>
              </a:p>
            </p:txBody>
          </p:sp>
          <p:sp>
            <p:nvSpPr>
              <p:cNvPr id="176" name="TextBox 175">
                <a:extLst>
                  <a:ext uri="{FF2B5EF4-FFF2-40B4-BE49-F238E27FC236}">
                    <a16:creationId xmlns:a16="http://schemas.microsoft.com/office/drawing/2014/main" id="{6D669DBB-1755-D1BF-670B-8A9375B7FAA6}"/>
                  </a:ext>
                </a:extLst>
              </p:cNvPr>
              <p:cNvSpPr txBox="1"/>
              <p:nvPr/>
            </p:nvSpPr>
            <p:spPr>
              <a:xfrm>
                <a:off x="5830086" y="5307233"/>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+7%</a:t>
                </a:r>
              </a:p>
            </p:txBody>
          </p:sp>
          <p:sp>
            <p:nvSpPr>
              <p:cNvPr id="177" name="TextBox 176">
                <a:extLst>
                  <a:ext uri="{FF2B5EF4-FFF2-40B4-BE49-F238E27FC236}">
                    <a16:creationId xmlns:a16="http://schemas.microsoft.com/office/drawing/2014/main" id="{C4AACA4B-EE83-AFCD-898C-334AE33F61F2}"/>
                  </a:ext>
                </a:extLst>
              </p:cNvPr>
              <p:cNvSpPr txBox="1"/>
              <p:nvPr/>
            </p:nvSpPr>
            <p:spPr>
              <a:xfrm>
                <a:off x="4084871" y="1881420"/>
                <a:ext cx="676467" cy="215444"/>
              </a:xfrm>
              <a:prstGeom prst="rect">
                <a:avLst/>
              </a:prstGeom>
              <a:noFill/>
            </p:spPr>
            <p:txBody>
              <a:bodyPr wrap="none" lIns="0" tIns="0" rIns="0" bIns="0" rtlCol="0">
                <a:spAutoFit/>
              </a:bodyPr>
              <a:lstStyle/>
              <a:p>
                <a:r>
                  <a:rPr lang="es-MX" sz="1400" b="1" dirty="0">
                    <a:solidFill>
                      <a:schemeClr val="bg1"/>
                    </a:solidFill>
                    <a:latin typeface="Arial" panose="020B0604020202020204" pitchFamily="34" charset="0"/>
                    <a:cs typeface="Arial" panose="020B0604020202020204" pitchFamily="34" charset="0"/>
                  </a:rPr>
                  <a:t>Hungría</a:t>
                </a:r>
              </a:p>
            </p:txBody>
          </p:sp>
          <p:sp>
            <p:nvSpPr>
              <p:cNvPr id="178" name="TextBox 177">
                <a:extLst>
                  <a:ext uri="{FF2B5EF4-FFF2-40B4-BE49-F238E27FC236}">
                    <a16:creationId xmlns:a16="http://schemas.microsoft.com/office/drawing/2014/main" id="{0612D60A-84D3-AC41-3DA8-51D7472F5CEC}"/>
                  </a:ext>
                </a:extLst>
              </p:cNvPr>
              <p:cNvSpPr txBox="1"/>
              <p:nvPr/>
            </p:nvSpPr>
            <p:spPr>
              <a:xfrm>
                <a:off x="5705052" y="1881420"/>
                <a:ext cx="463268"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+20%</a:t>
                </a:r>
              </a:p>
            </p:txBody>
          </p:sp>
        </p:grpSp>
        <p:sp>
          <p:nvSpPr>
            <p:cNvPr id="135" name="Rectangle 134">
              <a:extLst>
                <a:ext uri="{FF2B5EF4-FFF2-40B4-BE49-F238E27FC236}">
                  <a16:creationId xmlns:a16="http://schemas.microsoft.com/office/drawing/2014/main" id="{59949AD0-233B-5C90-55B7-4FB2B59B4F15}"/>
                </a:ext>
              </a:extLst>
            </p:cNvPr>
            <p:cNvSpPr/>
            <p:nvPr/>
          </p:nvSpPr>
          <p:spPr>
            <a:xfrm>
              <a:off x="6434134" y="1878108"/>
              <a:ext cx="2282932" cy="22691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6" name="Rectangle 135">
              <a:extLst>
                <a:ext uri="{FF2B5EF4-FFF2-40B4-BE49-F238E27FC236}">
                  <a16:creationId xmlns:a16="http://schemas.microsoft.com/office/drawing/2014/main" id="{3396F753-7438-4385-DC1B-996878536E22}"/>
                </a:ext>
              </a:extLst>
            </p:cNvPr>
            <p:cNvSpPr/>
            <p:nvPr/>
          </p:nvSpPr>
          <p:spPr>
            <a:xfrm>
              <a:off x="6434134" y="21416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7" name="Rectangle 136">
              <a:extLst>
                <a:ext uri="{FF2B5EF4-FFF2-40B4-BE49-F238E27FC236}">
                  <a16:creationId xmlns:a16="http://schemas.microsoft.com/office/drawing/2014/main" id="{A19E23E2-7C7F-0BDC-42BB-541AAF8189D0}"/>
                </a:ext>
              </a:extLst>
            </p:cNvPr>
            <p:cNvSpPr/>
            <p:nvPr/>
          </p:nvSpPr>
          <p:spPr>
            <a:xfrm>
              <a:off x="6434134" y="240515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8" name="Rectangle 137">
              <a:extLst>
                <a:ext uri="{FF2B5EF4-FFF2-40B4-BE49-F238E27FC236}">
                  <a16:creationId xmlns:a16="http://schemas.microsoft.com/office/drawing/2014/main" id="{DA693BED-8860-C14A-29B4-CE01B1C6252D}"/>
                </a:ext>
              </a:extLst>
            </p:cNvPr>
            <p:cNvSpPr/>
            <p:nvPr/>
          </p:nvSpPr>
          <p:spPr>
            <a:xfrm>
              <a:off x="6434134" y="266550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9" name="Rectangle 138">
              <a:extLst>
                <a:ext uri="{FF2B5EF4-FFF2-40B4-BE49-F238E27FC236}">
                  <a16:creationId xmlns:a16="http://schemas.microsoft.com/office/drawing/2014/main" id="{E8E57AD0-1FD2-4076-EB03-AFF0C49E40EE}"/>
                </a:ext>
              </a:extLst>
            </p:cNvPr>
            <p:cNvSpPr/>
            <p:nvPr/>
          </p:nvSpPr>
          <p:spPr>
            <a:xfrm>
              <a:off x="6434134" y="29290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0" name="Rectangle 139">
              <a:extLst>
                <a:ext uri="{FF2B5EF4-FFF2-40B4-BE49-F238E27FC236}">
                  <a16:creationId xmlns:a16="http://schemas.microsoft.com/office/drawing/2014/main" id="{4C7A47C9-00F7-BE8F-291D-96E26476EE9E}"/>
                </a:ext>
              </a:extLst>
            </p:cNvPr>
            <p:cNvSpPr/>
            <p:nvPr/>
          </p:nvSpPr>
          <p:spPr>
            <a:xfrm>
              <a:off x="6434134" y="319255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1" name="Rectangle 140">
              <a:extLst>
                <a:ext uri="{FF2B5EF4-FFF2-40B4-BE49-F238E27FC236}">
                  <a16:creationId xmlns:a16="http://schemas.microsoft.com/office/drawing/2014/main" id="{05812D35-CADB-C3DC-C5FE-2967AFB0EBD1}"/>
                </a:ext>
              </a:extLst>
            </p:cNvPr>
            <p:cNvSpPr/>
            <p:nvPr/>
          </p:nvSpPr>
          <p:spPr>
            <a:xfrm>
              <a:off x="6434134" y="345608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2" name="Rectangle 141">
              <a:extLst>
                <a:ext uri="{FF2B5EF4-FFF2-40B4-BE49-F238E27FC236}">
                  <a16:creationId xmlns:a16="http://schemas.microsoft.com/office/drawing/2014/main" id="{FF78F646-D21D-3350-C8D7-208957187928}"/>
                </a:ext>
              </a:extLst>
            </p:cNvPr>
            <p:cNvSpPr/>
            <p:nvPr/>
          </p:nvSpPr>
          <p:spPr>
            <a:xfrm>
              <a:off x="6434134" y="37164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3" name="Rectangle 142">
              <a:extLst>
                <a:ext uri="{FF2B5EF4-FFF2-40B4-BE49-F238E27FC236}">
                  <a16:creationId xmlns:a16="http://schemas.microsoft.com/office/drawing/2014/main" id="{0F54E2FF-6C4F-0C66-D6FE-05354B493DF2}"/>
                </a:ext>
              </a:extLst>
            </p:cNvPr>
            <p:cNvSpPr/>
            <p:nvPr/>
          </p:nvSpPr>
          <p:spPr>
            <a:xfrm>
              <a:off x="6434134" y="3979958"/>
              <a:ext cx="2282932" cy="22691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4" name="Rectangle 143">
              <a:extLst>
                <a:ext uri="{FF2B5EF4-FFF2-40B4-BE49-F238E27FC236}">
                  <a16:creationId xmlns:a16="http://schemas.microsoft.com/office/drawing/2014/main" id="{A95EB238-EEAF-20AA-42FC-10DDA7948608}"/>
                </a:ext>
              </a:extLst>
            </p:cNvPr>
            <p:cNvSpPr/>
            <p:nvPr/>
          </p:nvSpPr>
          <p:spPr>
            <a:xfrm>
              <a:off x="6434134" y="424348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5" name="Rectangle 144">
              <a:extLst>
                <a:ext uri="{FF2B5EF4-FFF2-40B4-BE49-F238E27FC236}">
                  <a16:creationId xmlns:a16="http://schemas.microsoft.com/office/drawing/2014/main" id="{C3D0A730-BF4A-3538-9741-BD5FDB9E3A8C}"/>
                </a:ext>
              </a:extLst>
            </p:cNvPr>
            <p:cNvSpPr/>
            <p:nvPr/>
          </p:nvSpPr>
          <p:spPr>
            <a:xfrm>
              <a:off x="6434134" y="450700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6" name="Rectangle 145">
              <a:extLst>
                <a:ext uri="{FF2B5EF4-FFF2-40B4-BE49-F238E27FC236}">
                  <a16:creationId xmlns:a16="http://schemas.microsoft.com/office/drawing/2014/main" id="{7FD7BB08-DB3B-A455-9035-F5203E70ABD4}"/>
                </a:ext>
              </a:extLst>
            </p:cNvPr>
            <p:cNvSpPr/>
            <p:nvPr/>
          </p:nvSpPr>
          <p:spPr>
            <a:xfrm>
              <a:off x="6434134" y="476735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7" name="Rectangle 146">
              <a:extLst>
                <a:ext uri="{FF2B5EF4-FFF2-40B4-BE49-F238E27FC236}">
                  <a16:creationId xmlns:a16="http://schemas.microsoft.com/office/drawing/2014/main" id="{53BD85F7-2905-E6DD-55F6-CA81B9DEABD7}"/>
                </a:ext>
              </a:extLst>
            </p:cNvPr>
            <p:cNvSpPr/>
            <p:nvPr/>
          </p:nvSpPr>
          <p:spPr>
            <a:xfrm>
              <a:off x="6434134" y="503088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8" name="Rectangle 147">
              <a:extLst>
                <a:ext uri="{FF2B5EF4-FFF2-40B4-BE49-F238E27FC236}">
                  <a16:creationId xmlns:a16="http://schemas.microsoft.com/office/drawing/2014/main" id="{72AF5ADE-BE21-71C4-3785-6B277CEC296E}"/>
                </a:ext>
              </a:extLst>
            </p:cNvPr>
            <p:cNvSpPr/>
            <p:nvPr/>
          </p:nvSpPr>
          <p:spPr>
            <a:xfrm>
              <a:off x="6434134" y="52912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106" name="Group 105">
              <a:extLst>
                <a:ext uri="{FF2B5EF4-FFF2-40B4-BE49-F238E27FC236}">
                  <a16:creationId xmlns:a16="http://schemas.microsoft.com/office/drawing/2014/main" id="{F87A2050-A7F2-8EB0-48B4-E64BA0CDB1D1}"/>
                </a:ext>
              </a:extLst>
            </p:cNvPr>
            <p:cNvGrpSpPr/>
            <p:nvPr/>
          </p:nvGrpSpPr>
          <p:grpSpPr>
            <a:xfrm>
              <a:off x="6536149" y="1891252"/>
              <a:ext cx="2083449" cy="3616036"/>
              <a:chOff x="4084871" y="1891252"/>
              <a:chExt cx="2083449" cy="3616036"/>
            </a:xfrm>
          </p:grpSpPr>
          <p:sp>
            <p:nvSpPr>
              <p:cNvPr id="107" name="TextBox 106">
                <a:extLst>
                  <a:ext uri="{FF2B5EF4-FFF2-40B4-BE49-F238E27FC236}">
                    <a16:creationId xmlns:a16="http://schemas.microsoft.com/office/drawing/2014/main" id="{F54A19BC-8BF4-4ADF-4964-50D5EEAFBCD9}"/>
                  </a:ext>
                </a:extLst>
              </p:cNvPr>
              <p:cNvSpPr txBox="1"/>
              <p:nvPr/>
            </p:nvSpPr>
            <p:spPr>
              <a:xfrm>
                <a:off x="4084871" y="2155795"/>
                <a:ext cx="52899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México</a:t>
                </a:r>
              </a:p>
            </p:txBody>
          </p:sp>
          <p:sp>
            <p:nvSpPr>
              <p:cNvPr id="108" name="TextBox 107">
                <a:extLst>
                  <a:ext uri="{FF2B5EF4-FFF2-40B4-BE49-F238E27FC236}">
                    <a16:creationId xmlns:a16="http://schemas.microsoft.com/office/drawing/2014/main" id="{46509F8F-173D-70F0-C867-6E11FCABFF7B}"/>
                  </a:ext>
                </a:extLst>
              </p:cNvPr>
              <p:cNvSpPr txBox="1"/>
              <p:nvPr/>
            </p:nvSpPr>
            <p:spPr>
              <a:xfrm>
                <a:off x="5830086" y="2155795"/>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+6%</a:t>
                </a:r>
              </a:p>
            </p:txBody>
          </p:sp>
          <p:sp>
            <p:nvSpPr>
              <p:cNvPr id="109" name="TextBox 108">
                <a:extLst>
                  <a:ext uri="{FF2B5EF4-FFF2-40B4-BE49-F238E27FC236}">
                    <a16:creationId xmlns:a16="http://schemas.microsoft.com/office/drawing/2014/main" id="{AB22CE67-919D-7B5D-46C5-6F771923BA5E}"/>
                  </a:ext>
                </a:extLst>
              </p:cNvPr>
              <p:cNvSpPr txBox="1"/>
              <p:nvPr/>
            </p:nvSpPr>
            <p:spPr>
              <a:xfrm>
                <a:off x="4084871" y="2417983"/>
                <a:ext cx="41678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Suiza</a:t>
                </a:r>
              </a:p>
            </p:txBody>
          </p:sp>
          <p:sp>
            <p:nvSpPr>
              <p:cNvPr id="110" name="TextBox 109">
                <a:extLst>
                  <a:ext uri="{FF2B5EF4-FFF2-40B4-BE49-F238E27FC236}">
                    <a16:creationId xmlns:a16="http://schemas.microsoft.com/office/drawing/2014/main" id="{534ACB98-FE7A-5B49-E4AE-0BE745421911}"/>
                  </a:ext>
                </a:extLst>
              </p:cNvPr>
              <p:cNvSpPr txBox="1"/>
              <p:nvPr/>
            </p:nvSpPr>
            <p:spPr>
              <a:xfrm>
                <a:off x="5830086" y="2417983"/>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+6%</a:t>
                </a:r>
              </a:p>
            </p:txBody>
          </p:sp>
          <p:sp>
            <p:nvSpPr>
              <p:cNvPr id="111" name="TextBox 110">
                <a:extLst>
                  <a:ext uri="{FF2B5EF4-FFF2-40B4-BE49-F238E27FC236}">
                    <a16:creationId xmlns:a16="http://schemas.microsoft.com/office/drawing/2014/main" id="{7061181C-A5A2-DCD3-10BA-4DE0E5804835}"/>
                  </a:ext>
                </a:extLst>
              </p:cNvPr>
              <p:cNvSpPr txBox="1"/>
              <p:nvPr/>
            </p:nvSpPr>
            <p:spPr>
              <a:xfrm>
                <a:off x="4084871" y="2682845"/>
                <a:ext cx="554639"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EE.UU.</a:t>
                </a:r>
              </a:p>
            </p:txBody>
          </p:sp>
          <p:sp>
            <p:nvSpPr>
              <p:cNvPr id="112" name="TextBox 111">
                <a:extLst>
                  <a:ext uri="{FF2B5EF4-FFF2-40B4-BE49-F238E27FC236}">
                    <a16:creationId xmlns:a16="http://schemas.microsoft.com/office/drawing/2014/main" id="{4316FD80-5B26-906A-EDF1-C5E3B64D66A5}"/>
                  </a:ext>
                </a:extLst>
              </p:cNvPr>
              <p:cNvSpPr txBox="1"/>
              <p:nvPr/>
            </p:nvSpPr>
            <p:spPr>
              <a:xfrm>
                <a:off x="5830086" y="2682845"/>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+6%</a:t>
                </a:r>
              </a:p>
            </p:txBody>
          </p:sp>
          <p:sp>
            <p:nvSpPr>
              <p:cNvPr id="113" name="TextBox 112">
                <a:extLst>
                  <a:ext uri="{FF2B5EF4-FFF2-40B4-BE49-F238E27FC236}">
                    <a16:creationId xmlns:a16="http://schemas.microsoft.com/office/drawing/2014/main" id="{AF492F6B-9A06-185F-48CD-0B0EF4777B5A}"/>
                  </a:ext>
                </a:extLst>
              </p:cNvPr>
              <p:cNvSpPr txBox="1"/>
              <p:nvPr/>
            </p:nvSpPr>
            <p:spPr>
              <a:xfrm>
                <a:off x="4084871" y="2945033"/>
                <a:ext cx="41678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Brasil</a:t>
                </a:r>
              </a:p>
            </p:txBody>
          </p:sp>
          <p:sp>
            <p:nvSpPr>
              <p:cNvPr id="114" name="TextBox 113">
                <a:extLst>
                  <a:ext uri="{FF2B5EF4-FFF2-40B4-BE49-F238E27FC236}">
                    <a16:creationId xmlns:a16="http://schemas.microsoft.com/office/drawing/2014/main" id="{19E4B732-3F84-BE6E-1980-A45C86EF7F97}"/>
                  </a:ext>
                </a:extLst>
              </p:cNvPr>
              <p:cNvSpPr txBox="1"/>
              <p:nvPr/>
            </p:nvSpPr>
            <p:spPr>
              <a:xfrm>
                <a:off x="5830086" y="2945033"/>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+5%</a:t>
                </a:r>
              </a:p>
            </p:txBody>
          </p:sp>
          <p:sp>
            <p:nvSpPr>
              <p:cNvPr id="115" name="TextBox 114">
                <a:extLst>
                  <a:ext uri="{FF2B5EF4-FFF2-40B4-BE49-F238E27FC236}">
                    <a16:creationId xmlns:a16="http://schemas.microsoft.com/office/drawing/2014/main" id="{CA74B2A8-B3D1-7E13-E396-5046A0FC7D13}"/>
                  </a:ext>
                </a:extLst>
              </p:cNvPr>
              <p:cNvSpPr txBox="1"/>
              <p:nvPr/>
            </p:nvSpPr>
            <p:spPr>
              <a:xfrm>
                <a:off x="4084871" y="3206720"/>
                <a:ext cx="362279"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India</a:t>
                </a:r>
              </a:p>
            </p:txBody>
          </p:sp>
          <p:sp>
            <p:nvSpPr>
              <p:cNvPr id="116" name="TextBox 115">
                <a:extLst>
                  <a:ext uri="{FF2B5EF4-FFF2-40B4-BE49-F238E27FC236}">
                    <a16:creationId xmlns:a16="http://schemas.microsoft.com/office/drawing/2014/main" id="{57C22CDF-EE79-A839-59B2-E0DE9420C76A}"/>
                  </a:ext>
                </a:extLst>
              </p:cNvPr>
              <p:cNvSpPr txBox="1"/>
              <p:nvPr/>
            </p:nvSpPr>
            <p:spPr>
              <a:xfrm>
                <a:off x="5830086" y="3206720"/>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+5%</a:t>
                </a:r>
              </a:p>
            </p:txBody>
          </p:sp>
          <p:sp>
            <p:nvSpPr>
              <p:cNvPr id="117" name="TextBox 116">
                <a:extLst>
                  <a:ext uri="{FF2B5EF4-FFF2-40B4-BE49-F238E27FC236}">
                    <a16:creationId xmlns:a16="http://schemas.microsoft.com/office/drawing/2014/main" id="{B31D70CA-3ADD-D388-9E94-D63BD6F8F890}"/>
                  </a:ext>
                </a:extLst>
              </p:cNvPr>
              <p:cNvSpPr txBox="1"/>
              <p:nvPr/>
            </p:nvSpPr>
            <p:spPr>
              <a:xfrm>
                <a:off x="4084871" y="3468908"/>
                <a:ext cx="492122"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Grecia</a:t>
                </a:r>
              </a:p>
            </p:txBody>
          </p:sp>
          <p:sp>
            <p:nvSpPr>
              <p:cNvPr id="118" name="TextBox 117">
                <a:extLst>
                  <a:ext uri="{FF2B5EF4-FFF2-40B4-BE49-F238E27FC236}">
                    <a16:creationId xmlns:a16="http://schemas.microsoft.com/office/drawing/2014/main" id="{0CA5F2AC-E0C9-5C00-FCF1-F286EC70EAC1}"/>
                  </a:ext>
                </a:extLst>
              </p:cNvPr>
              <p:cNvSpPr txBox="1"/>
              <p:nvPr/>
            </p:nvSpPr>
            <p:spPr>
              <a:xfrm>
                <a:off x="5830086" y="3468908"/>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+4%</a:t>
                </a:r>
              </a:p>
            </p:txBody>
          </p:sp>
          <p:sp>
            <p:nvSpPr>
              <p:cNvPr id="119" name="TextBox 118">
                <a:extLst>
                  <a:ext uri="{FF2B5EF4-FFF2-40B4-BE49-F238E27FC236}">
                    <a16:creationId xmlns:a16="http://schemas.microsoft.com/office/drawing/2014/main" id="{634B0882-AEC5-3690-54BF-73ACE1B40105}"/>
                  </a:ext>
                </a:extLst>
              </p:cNvPr>
              <p:cNvSpPr txBox="1"/>
              <p:nvPr/>
            </p:nvSpPr>
            <p:spPr>
              <a:xfrm>
                <a:off x="4084871" y="3733770"/>
                <a:ext cx="67807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Finlandia</a:t>
                </a:r>
              </a:p>
            </p:txBody>
          </p:sp>
          <p:sp>
            <p:nvSpPr>
              <p:cNvPr id="120" name="TextBox 119">
                <a:extLst>
                  <a:ext uri="{FF2B5EF4-FFF2-40B4-BE49-F238E27FC236}">
                    <a16:creationId xmlns:a16="http://schemas.microsoft.com/office/drawing/2014/main" id="{45EC1359-AEE2-5B9F-E83E-986A4303B3E6}"/>
                  </a:ext>
                </a:extLst>
              </p:cNvPr>
              <p:cNvSpPr txBox="1"/>
              <p:nvPr/>
            </p:nvSpPr>
            <p:spPr>
              <a:xfrm>
                <a:off x="5830086" y="3733770"/>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a:t>
                </a:r>
              </a:p>
            </p:txBody>
          </p:sp>
          <p:sp>
            <p:nvSpPr>
              <p:cNvPr id="121" name="TextBox 120">
                <a:extLst>
                  <a:ext uri="{FF2B5EF4-FFF2-40B4-BE49-F238E27FC236}">
                    <a16:creationId xmlns:a16="http://schemas.microsoft.com/office/drawing/2014/main" id="{3C9DC7DE-D996-2989-BCE4-617FD2FF7567}"/>
                  </a:ext>
                </a:extLst>
              </p:cNvPr>
              <p:cNvSpPr txBox="1"/>
              <p:nvPr/>
            </p:nvSpPr>
            <p:spPr>
              <a:xfrm>
                <a:off x="4084871" y="3981090"/>
                <a:ext cx="1433085" cy="215444"/>
              </a:xfrm>
              <a:prstGeom prst="rect">
                <a:avLst/>
              </a:prstGeom>
              <a:noFill/>
            </p:spPr>
            <p:txBody>
              <a:bodyPr wrap="none" lIns="0" tIns="0" rIns="0" bIns="0" rtlCol="0">
                <a:spAutoFit/>
              </a:bodyPr>
              <a:lstStyle/>
              <a:p>
                <a:r>
                  <a:rPr lang="es-MX" sz="1400" b="1" dirty="0">
                    <a:solidFill>
                      <a:schemeClr val="bg1"/>
                    </a:solidFill>
                    <a:latin typeface="Arial" panose="020B0604020202020204" pitchFamily="34" charset="0"/>
                    <a:cs typeface="Arial" panose="020B0604020202020204" pitchFamily="34" charset="0"/>
                  </a:rPr>
                  <a:t>Promedio Global</a:t>
                </a:r>
              </a:p>
            </p:txBody>
          </p:sp>
          <p:sp>
            <p:nvSpPr>
              <p:cNvPr id="122" name="TextBox 121">
                <a:extLst>
                  <a:ext uri="{FF2B5EF4-FFF2-40B4-BE49-F238E27FC236}">
                    <a16:creationId xmlns:a16="http://schemas.microsoft.com/office/drawing/2014/main" id="{AFB49BB6-B48F-5A6B-90A9-B5F748576936}"/>
                  </a:ext>
                </a:extLst>
              </p:cNvPr>
              <p:cNvSpPr txBox="1"/>
              <p:nvPr/>
            </p:nvSpPr>
            <p:spPr>
              <a:xfrm>
                <a:off x="5804438" y="3981090"/>
                <a:ext cx="363882"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+3%</a:t>
                </a:r>
              </a:p>
            </p:txBody>
          </p:sp>
          <p:sp>
            <p:nvSpPr>
              <p:cNvPr id="123" name="TextBox 122">
                <a:extLst>
                  <a:ext uri="{FF2B5EF4-FFF2-40B4-BE49-F238E27FC236}">
                    <a16:creationId xmlns:a16="http://schemas.microsoft.com/office/drawing/2014/main" id="{CDA717D8-F588-DEE6-338C-90551D5ADD08}"/>
                  </a:ext>
                </a:extLst>
              </p:cNvPr>
              <p:cNvSpPr txBox="1"/>
              <p:nvPr/>
            </p:nvSpPr>
            <p:spPr>
              <a:xfrm>
                <a:off x="4084871" y="4247164"/>
                <a:ext cx="35266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Italia</a:t>
                </a:r>
              </a:p>
            </p:txBody>
          </p:sp>
          <p:sp>
            <p:nvSpPr>
              <p:cNvPr id="124" name="TextBox 123">
                <a:extLst>
                  <a:ext uri="{FF2B5EF4-FFF2-40B4-BE49-F238E27FC236}">
                    <a16:creationId xmlns:a16="http://schemas.microsoft.com/office/drawing/2014/main" id="{B5CD6E88-D7BA-BB15-17B6-A533146E2099}"/>
                  </a:ext>
                </a:extLst>
              </p:cNvPr>
              <p:cNvSpPr txBox="1"/>
              <p:nvPr/>
            </p:nvSpPr>
            <p:spPr>
              <a:xfrm>
                <a:off x="5830086" y="4256308"/>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+3%</a:t>
                </a:r>
              </a:p>
            </p:txBody>
          </p:sp>
          <p:sp>
            <p:nvSpPr>
              <p:cNvPr id="125" name="TextBox 124">
                <a:extLst>
                  <a:ext uri="{FF2B5EF4-FFF2-40B4-BE49-F238E27FC236}">
                    <a16:creationId xmlns:a16="http://schemas.microsoft.com/office/drawing/2014/main" id="{3E06241A-1CCE-0CBB-594C-4EC8E0EBD51C}"/>
                  </a:ext>
                </a:extLst>
              </p:cNvPr>
              <p:cNvSpPr txBox="1"/>
              <p:nvPr/>
            </p:nvSpPr>
            <p:spPr>
              <a:xfrm>
                <a:off x="4084871" y="4517995"/>
                <a:ext cx="64120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Noruega</a:t>
                </a:r>
              </a:p>
            </p:txBody>
          </p:sp>
          <p:sp>
            <p:nvSpPr>
              <p:cNvPr id="126" name="TextBox 125">
                <a:extLst>
                  <a:ext uri="{FF2B5EF4-FFF2-40B4-BE49-F238E27FC236}">
                    <a16:creationId xmlns:a16="http://schemas.microsoft.com/office/drawing/2014/main" id="{756358F3-814B-D04B-3D5A-18CB5C3250FA}"/>
                  </a:ext>
                </a:extLst>
              </p:cNvPr>
              <p:cNvSpPr txBox="1"/>
              <p:nvPr/>
            </p:nvSpPr>
            <p:spPr>
              <a:xfrm>
                <a:off x="5830086" y="4517995"/>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a:t>
                </a:r>
              </a:p>
            </p:txBody>
          </p:sp>
          <p:sp>
            <p:nvSpPr>
              <p:cNvPr id="127" name="TextBox 126">
                <a:extLst>
                  <a:ext uri="{FF2B5EF4-FFF2-40B4-BE49-F238E27FC236}">
                    <a16:creationId xmlns:a16="http://schemas.microsoft.com/office/drawing/2014/main" id="{CB7E49EE-0EF4-66EF-2511-D37B35628EF4}"/>
                  </a:ext>
                </a:extLst>
              </p:cNvPr>
              <p:cNvSpPr txBox="1"/>
              <p:nvPr/>
            </p:nvSpPr>
            <p:spPr>
              <a:xfrm>
                <a:off x="4084871" y="4780183"/>
                <a:ext cx="67807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Rumanía</a:t>
                </a:r>
              </a:p>
            </p:txBody>
          </p:sp>
          <p:sp>
            <p:nvSpPr>
              <p:cNvPr id="128" name="TextBox 127">
                <a:extLst>
                  <a:ext uri="{FF2B5EF4-FFF2-40B4-BE49-F238E27FC236}">
                    <a16:creationId xmlns:a16="http://schemas.microsoft.com/office/drawing/2014/main" id="{26E9D9CE-891C-DDC0-2F42-6F384A9BD064}"/>
                  </a:ext>
                </a:extLst>
              </p:cNvPr>
              <p:cNvSpPr txBox="1"/>
              <p:nvPr/>
            </p:nvSpPr>
            <p:spPr>
              <a:xfrm>
                <a:off x="5830086" y="4780183"/>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a:t>
                </a:r>
              </a:p>
            </p:txBody>
          </p:sp>
          <p:sp>
            <p:nvSpPr>
              <p:cNvPr id="129" name="TextBox 128">
                <a:extLst>
                  <a:ext uri="{FF2B5EF4-FFF2-40B4-BE49-F238E27FC236}">
                    <a16:creationId xmlns:a16="http://schemas.microsoft.com/office/drawing/2014/main" id="{DA77B55B-660A-F44E-FDD5-051B310EF876}"/>
                  </a:ext>
                </a:extLst>
              </p:cNvPr>
              <p:cNvSpPr txBox="1"/>
              <p:nvPr/>
            </p:nvSpPr>
            <p:spPr>
              <a:xfrm>
                <a:off x="4084871" y="5045045"/>
                <a:ext cx="70532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Sudáfrica</a:t>
                </a:r>
              </a:p>
            </p:txBody>
          </p:sp>
          <p:sp>
            <p:nvSpPr>
              <p:cNvPr id="130" name="TextBox 129">
                <a:extLst>
                  <a:ext uri="{FF2B5EF4-FFF2-40B4-BE49-F238E27FC236}">
                    <a16:creationId xmlns:a16="http://schemas.microsoft.com/office/drawing/2014/main" id="{D4FDA563-7F55-6384-5B8F-0B95EE631A40}"/>
                  </a:ext>
                </a:extLst>
              </p:cNvPr>
              <p:cNvSpPr txBox="1"/>
              <p:nvPr/>
            </p:nvSpPr>
            <p:spPr>
              <a:xfrm>
                <a:off x="5830086" y="5045045"/>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a:t>
                </a:r>
              </a:p>
            </p:txBody>
          </p:sp>
          <p:sp>
            <p:nvSpPr>
              <p:cNvPr id="131" name="TextBox 130">
                <a:extLst>
                  <a:ext uri="{FF2B5EF4-FFF2-40B4-BE49-F238E27FC236}">
                    <a16:creationId xmlns:a16="http://schemas.microsoft.com/office/drawing/2014/main" id="{14349112-D4E6-3D75-31A3-2D8C82929D2A}"/>
                  </a:ext>
                </a:extLst>
              </p:cNvPr>
              <p:cNvSpPr txBox="1"/>
              <p:nvPr/>
            </p:nvSpPr>
            <p:spPr>
              <a:xfrm>
                <a:off x="4084871" y="5307233"/>
                <a:ext cx="45525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Japón</a:t>
                </a:r>
              </a:p>
            </p:txBody>
          </p:sp>
          <p:sp>
            <p:nvSpPr>
              <p:cNvPr id="132" name="TextBox 131">
                <a:extLst>
                  <a:ext uri="{FF2B5EF4-FFF2-40B4-BE49-F238E27FC236}">
                    <a16:creationId xmlns:a16="http://schemas.microsoft.com/office/drawing/2014/main" id="{1111A0F9-C04B-6DE6-9D12-73242AC4BA5F}"/>
                  </a:ext>
                </a:extLst>
              </p:cNvPr>
              <p:cNvSpPr txBox="1"/>
              <p:nvPr/>
            </p:nvSpPr>
            <p:spPr>
              <a:xfrm>
                <a:off x="5830086" y="5307233"/>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a:t>
                </a:r>
              </a:p>
            </p:txBody>
          </p:sp>
          <p:sp>
            <p:nvSpPr>
              <p:cNvPr id="133" name="TextBox 132">
                <a:extLst>
                  <a:ext uri="{FF2B5EF4-FFF2-40B4-BE49-F238E27FC236}">
                    <a16:creationId xmlns:a16="http://schemas.microsoft.com/office/drawing/2014/main" id="{909CA080-C1EE-38B5-1FE3-2B3E70140299}"/>
                  </a:ext>
                </a:extLst>
              </p:cNvPr>
              <p:cNvSpPr txBox="1"/>
              <p:nvPr/>
            </p:nvSpPr>
            <p:spPr>
              <a:xfrm>
                <a:off x="4084871" y="1891252"/>
                <a:ext cx="1005083" cy="215444"/>
              </a:xfrm>
              <a:prstGeom prst="rect">
                <a:avLst/>
              </a:prstGeom>
              <a:noFill/>
            </p:spPr>
            <p:txBody>
              <a:bodyPr wrap="none" lIns="0" tIns="0" rIns="0" bIns="0" rtlCol="0">
                <a:spAutoFit/>
              </a:bodyPr>
              <a:lstStyle/>
              <a:p>
                <a:r>
                  <a:rPr lang="es-MX" sz="1400" b="1" dirty="0">
                    <a:solidFill>
                      <a:schemeClr val="bg1"/>
                    </a:solidFill>
                    <a:latin typeface="Arial" panose="020B0604020202020204" pitchFamily="34" charset="0"/>
                    <a:cs typeface="Arial" panose="020B0604020202020204" pitchFamily="34" charset="0"/>
                  </a:rPr>
                  <a:t>Puerto Rico</a:t>
                </a:r>
              </a:p>
            </p:txBody>
          </p:sp>
          <p:sp>
            <p:nvSpPr>
              <p:cNvPr id="134" name="TextBox 133">
                <a:extLst>
                  <a:ext uri="{FF2B5EF4-FFF2-40B4-BE49-F238E27FC236}">
                    <a16:creationId xmlns:a16="http://schemas.microsoft.com/office/drawing/2014/main" id="{F5DBF6D0-CA50-215C-C26A-46899ABF6B64}"/>
                  </a:ext>
                </a:extLst>
              </p:cNvPr>
              <p:cNvSpPr txBox="1"/>
              <p:nvPr/>
            </p:nvSpPr>
            <p:spPr>
              <a:xfrm>
                <a:off x="5804438" y="1891252"/>
                <a:ext cx="363882"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+7%</a:t>
                </a:r>
              </a:p>
            </p:txBody>
          </p:sp>
        </p:grpSp>
        <p:sp>
          <p:nvSpPr>
            <p:cNvPr id="91" name="Rectangle 90">
              <a:extLst>
                <a:ext uri="{FF2B5EF4-FFF2-40B4-BE49-F238E27FC236}">
                  <a16:creationId xmlns:a16="http://schemas.microsoft.com/office/drawing/2014/main" id="{C2AC3604-78DF-0A88-D926-56DA62DF1DBD}"/>
                </a:ext>
              </a:extLst>
            </p:cNvPr>
            <p:cNvSpPr/>
            <p:nvPr/>
          </p:nvSpPr>
          <p:spPr>
            <a:xfrm>
              <a:off x="8885412" y="1878108"/>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2" name="Rectangle 91">
              <a:extLst>
                <a:ext uri="{FF2B5EF4-FFF2-40B4-BE49-F238E27FC236}">
                  <a16:creationId xmlns:a16="http://schemas.microsoft.com/office/drawing/2014/main" id="{ED859654-D5DB-4D48-8E12-7409298D0C2F}"/>
                </a:ext>
              </a:extLst>
            </p:cNvPr>
            <p:cNvSpPr/>
            <p:nvPr/>
          </p:nvSpPr>
          <p:spPr>
            <a:xfrm>
              <a:off x="8885412" y="2141633"/>
              <a:ext cx="2282932" cy="226917"/>
            </a:xfrm>
            <a:prstGeom prst="rect">
              <a:avLst/>
            </a:prstGeom>
            <a:solidFill>
              <a:srgbClr val="70BF5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3" name="Rectangle 92">
              <a:extLst>
                <a:ext uri="{FF2B5EF4-FFF2-40B4-BE49-F238E27FC236}">
                  <a16:creationId xmlns:a16="http://schemas.microsoft.com/office/drawing/2014/main" id="{BCDBC5E8-F640-8891-593F-2A92D654B9F0}"/>
                </a:ext>
              </a:extLst>
            </p:cNvPr>
            <p:cNvSpPr/>
            <p:nvPr/>
          </p:nvSpPr>
          <p:spPr>
            <a:xfrm>
              <a:off x="8885412" y="2405158"/>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4" name="Rectangle 93">
              <a:extLst>
                <a:ext uri="{FF2B5EF4-FFF2-40B4-BE49-F238E27FC236}">
                  <a16:creationId xmlns:a16="http://schemas.microsoft.com/office/drawing/2014/main" id="{0E1A77B5-40B2-2468-7DE5-E2F768B9EB4D}"/>
                </a:ext>
              </a:extLst>
            </p:cNvPr>
            <p:cNvSpPr/>
            <p:nvPr/>
          </p:nvSpPr>
          <p:spPr>
            <a:xfrm>
              <a:off x="8885412" y="2665508"/>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5" name="Rectangle 94">
              <a:extLst>
                <a:ext uri="{FF2B5EF4-FFF2-40B4-BE49-F238E27FC236}">
                  <a16:creationId xmlns:a16="http://schemas.microsoft.com/office/drawing/2014/main" id="{EB86B99A-8358-F169-2175-71C65B79E6CA}"/>
                </a:ext>
              </a:extLst>
            </p:cNvPr>
            <p:cNvSpPr/>
            <p:nvPr/>
          </p:nvSpPr>
          <p:spPr>
            <a:xfrm>
              <a:off x="8885412" y="2929033"/>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6" name="Rectangle 95">
              <a:extLst>
                <a:ext uri="{FF2B5EF4-FFF2-40B4-BE49-F238E27FC236}">
                  <a16:creationId xmlns:a16="http://schemas.microsoft.com/office/drawing/2014/main" id="{E02AC0D9-5E39-7E05-744F-78D0B29C44BB}"/>
                </a:ext>
              </a:extLst>
            </p:cNvPr>
            <p:cNvSpPr/>
            <p:nvPr/>
          </p:nvSpPr>
          <p:spPr>
            <a:xfrm>
              <a:off x="8885412" y="3192558"/>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7" name="Rectangle 96">
              <a:extLst>
                <a:ext uri="{FF2B5EF4-FFF2-40B4-BE49-F238E27FC236}">
                  <a16:creationId xmlns:a16="http://schemas.microsoft.com/office/drawing/2014/main" id="{07532799-06D7-A067-BEF1-B73EACC002C6}"/>
                </a:ext>
              </a:extLst>
            </p:cNvPr>
            <p:cNvSpPr/>
            <p:nvPr/>
          </p:nvSpPr>
          <p:spPr>
            <a:xfrm>
              <a:off x="8885412" y="3456083"/>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8" name="Rectangle 97">
              <a:extLst>
                <a:ext uri="{FF2B5EF4-FFF2-40B4-BE49-F238E27FC236}">
                  <a16:creationId xmlns:a16="http://schemas.microsoft.com/office/drawing/2014/main" id="{6363C0DF-3B09-6CC5-3A47-8B2C77DA58C6}"/>
                </a:ext>
              </a:extLst>
            </p:cNvPr>
            <p:cNvSpPr/>
            <p:nvPr/>
          </p:nvSpPr>
          <p:spPr>
            <a:xfrm>
              <a:off x="8885412" y="3716433"/>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9" name="Rectangle 98">
              <a:extLst>
                <a:ext uri="{FF2B5EF4-FFF2-40B4-BE49-F238E27FC236}">
                  <a16:creationId xmlns:a16="http://schemas.microsoft.com/office/drawing/2014/main" id="{2C17BE31-DA7F-33A9-0BF0-6C7389E2719E}"/>
                </a:ext>
              </a:extLst>
            </p:cNvPr>
            <p:cNvSpPr/>
            <p:nvPr/>
          </p:nvSpPr>
          <p:spPr>
            <a:xfrm>
              <a:off x="8885412" y="3979958"/>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0" name="Rectangle 99">
              <a:extLst>
                <a:ext uri="{FF2B5EF4-FFF2-40B4-BE49-F238E27FC236}">
                  <a16:creationId xmlns:a16="http://schemas.microsoft.com/office/drawing/2014/main" id="{CEC90BE7-2516-2A97-8F3F-A828953F7470}"/>
                </a:ext>
              </a:extLst>
            </p:cNvPr>
            <p:cNvSpPr/>
            <p:nvPr/>
          </p:nvSpPr>
          <p:spPr>
            <a:xfrm>
              <a:off x="8885412" y="4243599"/>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1" name="Rectangle 100">
              <a:extLst>
                <a:ext uri="{FF2B5EF4-FFF2-40B4-BE49-F238E27FC236}">
                  <a16:creationId xmlns:a16="http://schemas.microsoft.com/office/drawing/2014/main" id="{550A1203-DBFB-95EB-DDFC-52565DF6CF55}"/>
                </a:ext>
              </a:extLst>
            </p:cNvPr>
            <p:cNvSpPr/>
            <p:nvPr/>
          </p:nvSpPr>
          <p:spPr>
            <a:xfrm>
              <a:off x="8885412" y="4507008"/>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2" name="Rectangle 101">
              <a:extLst>
                <a:ext uri="{FF2B5EF4-FFF2-40B4-BE49-F238E27FC236}">
                  <a16:creationId xmlns:a16="http://schemas.microsoft.com/office/drawing/2014/main" id="{D5A40D3F-75E8-EC4D-FC84-20325AEFF42C}"/>
                </a:ext>
              </a:extLst>
            </p:cNvPr>
            <p:cNvSpPr/>
            <p:nvPr/>
          </p:nvSpPr>
          <p:spPr>
            <a:xfrm>
              <a:off x="8885412" y="4767358"/>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3" name="Rectangle 102">
              <a:extLst>
                <a:ext uri="{FF2B5EF4-FFF2-40B4-BE49-F238E27FC236}">
                  <a16:creationId xmlns:a16="http://schemas.microsoft.com/office/drawing/2014/main" id="{2889A4FE-E514-00D0-015D-9250172D2857}"/>
                </a:ext>
              </a:extLst>
            </p:cNvPr>
            <p:cNvSpPr/>
            <p:nvPr/>
          </p:nvSpPr>
          <p:spPr>
            <a:xfrm>
              <a:off x="8885412" y="5030883"/>
              <a:ext cx="2282932" cy="226917"/>
            </a:xfrm>
            <a:prstGeom prst="rect">
              <a:avLst/>
            </a:prstGeom>
            <a:solidFill>
              <a:srgbClr val="FF7A1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4" name="Rectangle 103">
              <a:extLst>
                <a:ext uri="{FF2B5EF4-FFF2-40B4-BE49-F238E27FC236}">
                  <a16:creationId xmlns:a16="http://schemas.microsoft.com/office/drawing/2014/main" id="{745250EA-2C83-1B2F-BAF4-40667DC96BA3}"/>
                </a:ext>
              </a:extLst>
            </p:cNvPr>
            <p:cNvSpPr/>
            <p:nvPr/>
          </p:nvSpPr>
          <p:spPr>
            <a:xfrm>
              <a:off x="8885412" y="5291233"/>
              <a:ext cx="2282932" cy="22691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3" name="TextBox 62">
              <a:extLst>
                <a:ext uri="{FF2B5EF4-FFF2-40B4-BE49-F238E27FC236}">
                  <a16:creationId xmlns:a16="http://schemas.microsoft.com/office/drawing/2014/main" id="{A3DD5CA1-DD31-AF3A-B92A-60FE15DDEE39}"/>
                </a:ext>
              </a:extLst>
            </p:cNvPr>
            <p:cNvSpPr txBox="1"/>
            <p:nvPr/>
          </p:nvSpPr>
          <p:spPr>
            <a:xfrm>
              <a:off x="8987427" y="2155795"/>
              <a:ext cx="50975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Suecia</a:t>
              </a:r>
            </a:p>
          </p:txBody>
        </p:sp>
        <p:sp>
          <p:nvSpPr>
            <p:cNvPr id="64" name="TextBox 63">
              <a:extLst>
                <a:ext uri="{FF2B5EF4-FFF2-40B4-BE49-F238E27FC236}">
                  <a16:creationId xmlns:a16="http://schemas.microsoft.com/office/drawing/2014/main" id="{175E87E1-49D6-8905-0B14-037572A1C5B5}"/>
                </a:ext>
              </a:extLst>
            </p:cNvPr>
            <p:cNvSpPr txBox="1"/>
            <p:nvPr/>
          </p:nvSpPr>
          <p:spPr>
            <a:xfrm>
              <a:off x="10732642" y="2155795"/>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+0%</a:t>
              </a:r>
            </a:p>
          </p:txBody>
        </p:sp>
        <p:sp>
          <p:nvSpPr>
            <p:cNvPr id="65" name="TextBox 64">
              <a:extLst>
                <a:ext uri="{FF2B5EF4-FFF2-40B4-BE49-F238E27FC236}">
                  <a16:creationId xmlns:a16="http://schemas.microsoft.com/office/drawing/2014/main" id="{62576862-0353-E33C-1EF5-C1CB2F15B280}"/>
                </a:ext>
              </a:extLst>
            </p:cNvPr>
            <p:cNvSpPr txBox="1"/>
            <p:nvPr/>
          </p:nvSpPr>
          <p:spPr>
            <a:xfrm>
              <a:off x="8987427" y="2417983"/>
              <a:ext cx="51937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Austria</a:t>
              </a:r>
            </a:p>
          </p:txBody>
        </p:sp>
        <p:sp>
          <p:nvSpPr>
            <p:cNvPr id="66" name="TextBox 65">
              <a:extLst>
                <a:ext uri="{FF2B5EF4-FFF2-40B4-BE49-F238E27FC236}">
                  <a16:creationId xmlns:a16="http://schemas.microsoft.com/office/drawing/2014/main" id="{E5056E26-E0CE-6D2F-0481-81F9E051A7DB}"/>
                </a:ext>
              </a:extLst>
            </p:cNvPr>
            <p:cNvSpPr txBox="1"/>
            <p:nvPr/>
          </p:nvSpPr>
          <p:spPr>
            <a:xfrm>
              <a:off x="10774320" y="2417983"/>
              <a:ext cx="29655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a:t>
              </a:r>
            </a:p>
          </p:txBody>
        </p:sp>
        <p:sp>
          <p:nvSpPr>
            <p:cNvPr id="67" name="TextBox 66">
              <a:extLst>
                <a:ext uri="{FF2B5EF4-FFF2-40B4-BE49-F238E27FC236}">
                  <a16:creationId xmlns:a16="http://schemas.microsoft.com/office/drawing/2014/main" id="{22AD513E-A57A-3F8B-A469-1AF609517D57}"/>
                </a:ext>
              </a:extLst>
            </p:cNvPr>
            <p:cNvSpPr txBox="1"/>
            <p:nvPr/>
          </p:nvSpPr>
          <p:spPr>
            <a:xfrm>
              <a:off x="8987427" y="2682845"/>
              <a:ext cx="81753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Guatemala</a:t>
              </a:r>
            </a:p>
          </p:txBody>
        </p:sp>
        <p:sp>
          <p:nvSpPr>
            <p:cNvPr id="68" name="TextBox 67">
              <a:extLst>
                <a:ext uri="{FF2B5EF4-FFF2-40B4-BE49-F238E27FC236}">
                  <a16:creationId xmlns:a16="http://schemas.microsoft.com/office/drawing/2014/main" id="{A5A34A0F-2C18-033A-01C6-E684DF64489C}"/>
                </a:ext>
              </a:extLst>
            </p:cNvPr>
            <p:cNvSpPr txBox="1"/>
            <p:nvPr/>
          </p:nvSpPr>
          <p:spPr>
            <a:xfrm>
              <a:off x="10774320" y="2682845"/>
              <a:ext cx="29655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a:t>
              </a:r>
            </a:p>
          </p:txBody>
        </p:sp>
        <p:sp>
          <p:nvSpPr>
            <p:cNvPr id="69" name="TextBox 68">
              <a:extLst>
                <a:ext uri="{FF2B5EF4-FFF2-40B4-BE49-F238E27FC236}">
                  <a16:creationId xmlns:a16="http://schemas.microsoft.com/office/drawing/2014/main" id="{A2547260-248E-1232-7228-35E03E2EC5DB}"/>
                </a:ext>
              </a:extLst>
            </p:cNvPr>
            <p:cNvSpPr txBox="1"/>
            <p:nvPr/>
          </p:nvSpPr>
          <p:spPr>
            <a:xfrm>
              <a:off x="8987427" y="2945033"/>
              <a:ext cx="511358"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Irlanda</a:t>
              </a:r>
            </a:p>
          </p:txBody>
        </p:sp>
        <p:sp>
          <p:nvSpPr>
            <p:cNvPr id="70" name="TextBox 69">
              <a:extLst>
                <a:ext uri="{FF2B5EF4-FFF2-40B4-BE49-F238E27FC236}">
                  <a16:creationId xmlns:a16="http://schemas.microsoft.com/office/drawing/2014/main" id="{F54DAD09-5002-8DF3-0AB7-3C174655404A}"/>
                </a:ext>
              </a:extLst>
            </p:cNvPr>
            <p:cNvSpPr txBox="1"/>
            <p:nvPr/>
          </p:nvSpPr>
          <p:spPr>
            <a:xfrm>
              <a:off x="10774320" y="2945033"/>
              <a:ext cx="29655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-2%</a:t>
              </a:r>
            </a:p>
          </p:txBody>
        </p:sp>
        <p:sp>
          <p:nvSpPr>
            <p:cNvPr id="71" name="TextBox 70">
              <a:extLst>
                <a:ext uri="{FF2B5EF4-FFF2-40B4-BE49-F238E27FC236}">
                  <a16:creationId xmlns:a16="http://schemas.microsoft.com/office/drawing/2014/main" id="{04C39158-6BCD-3926-8085-50D00279BFCA}"/>
                </a:ext>
              </a:extLst>
            </p:cNvPr>
            <p:cNvSpPr txBox="1"/>
            <p:nvPr/>
          </p:nvSpPr>
          <p:spPr>
            <a:xfrm>
              <a:off x="8987427" y="3206720"/>
              <a:ext cx="649217"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Australia</a:t>
              </a:r>
            </a:p>
          </p:txBody>
        </p:sp>
        <p:sp>
          <p:nvSpPr>
            <p:cNvPr id="72" name="TextBox 71">
              <a:extLst>
                <a:ext uri="{FF2B5EF4-FFF2-40B4-BE49-F238E27FC236}">
                  <a16:creationId xmlns:a16="http://schemas.microsoft.com/office/drawing/2014/main" id="{6CDC00AE-848F-01FB-0CBF-8B0E253528F0}"/>
                </a:ext>
              </a:extLst>
            </p:cNvPr>
            <p:cNvSpPr txBox="1"/>
            <p:nvPr/>
          </p:nvSpPr>
          <p:spPr>
            <a:xfrm>
              <a:off x="10774320" y="3206720"/>
              <a:ext cx="29655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-4%</a:t>
              </a:r>
            </a:p>
          </p:txBody>
        </p:sp>
        <p:sp>
          <p:nvSpPr>
            <p:cNvPr id="73" name="TextBox 72">
              <a:extLst>
                <a:ext uri="{FF2B5EF4-FFF2-40B4-BE49-F238E27FC236}">
                  <a16:creationId xmlns:a16="http://schemas.microsoft.com/office/drawing/2014/main" id="{7FDA10FE-CA12-A20C-5E6D-B34DFA6892B2}"/>
                </a:ext>
              </a:extLst>
            </p:cNvPr>
            <p:cNvSpPr txBox="1"/>
            <p:nvPr/>
          </p:nvSpPr>
          <p:spPr>
            <a:xfrm>
              <a:off x="8987427" y="3468908"/>
              <a:ext cx="668453"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Singapur</a:t>
              </a:r>
              <a:endParaRPr lang="es-MX" sz="1300" dirty="0">
                <a:effectLst/>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965327DB-4B6B-F50C-514F-66F2A86E740B}"/>
                </a:ext>
              </a:extLst>
            </p:cNvPr>
            <p:cNvSpPr txBox="1"/>
            <p:nvPr/>
          </p:nvSpPr>
          <p:spPr>
            <a:xfrm>
              <a:off x="10774320" y="3468908"/>
              <a:ext cx="29655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-4%</a:t>
              </a:r>
            </a:p>
          </p:txBody>
        </p:sp>
        <p:sp>
          <p:nvSpPr>
            <p:cNvPr id="75" name="TextBox 74">
              <a:extLst>
                <a:ext uri="{FF2B5EF4-FFF2-40B4-BE49-F238E27FC236}">
                  <a16:creationId xmlns:a16="http://schemas.microsoft.com/office/drawing/2014/main" id="{720B09B6-A081-718C-A91D-53EC4C9E92AE}"/>
                </a:ext>
              </a:extLst>
            </p:cNvPr>
            <p:cNvSpPr txBox="1"/>
            <p:nvPr/>
          </p:nvSpPr>
          <p:spPr>
            <a:xfrm>
              <a:off x="8987427" y="3733770"/>
              <a:ext cx="570926"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Turquía</a:t>
              </a:r>
            </a:p>
          </p:txBody>
        </p:sp>
        <p:sp>
          <p:nvSpPr>
            <p:cNvPr id="76" name="TextBox 75">
              <a:extLst>
                <a:ext uri="{FF2B5EF4-FFF2-40B4-BE49-F238E27FC236}">
                  <a16:creationId xmlns:a16="http://schemas.microsoft.com/office/drawing/2014/main" id="{8851DA7C-1482-CF66-6EEF-AD95B574A94F}"/>
                </a:ext>
              </a:extLst>
            </p:cNvPr>
            <p:cNvSpPr txBox="1"/>
            <p:nvPr/>
          </p:nvSpPr>
          <p:spPr>
            <a:xfrm>
              <a:off x="10774320" y="3733770"/>
              <a:ext cx="29655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-7%</a:t>
              </a:r>
            </a:p>
          </p:txBody>
        </p:sp>
        <p:sp>
          <p:nvSpPr>
            <p:cNvPr id="77" name="TextBox 76">
              <a:extLst>
                <a:ext uri="{FF2B5EF4-FFF2-40B4-BE49-F238E27FC236}">
                  <a16:creationId xmlns:a16="http://schemas.microsoft.com/office/drawing/2014/main" id="{60747903-3712-73DA-31AE-7872FD900685}"/>
                </a:ext>
              </a:extLst>
            </p:cNvPr>
            <p:cNvSpPr txBox="1"/>
            <p:nvPr/>
          </p:nvSpPr>
          <p:spPr>
            <a:xfrm>
              <a:off x="8987427" y="3995958"/>
              <a:ext cx="585097"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Canadá</a:t>
              </a:r>
            </a:p>
          </p:txBody>
        </p:sp>
        <p:sp>
          <p:nvSpPr>
            <p:cNvPr id="78" name="TextBox 77">
              <a:extLst>
                <a:ext uri="{FF2B5EF4-FFF2-40B4-BE49-F238E27FC236}">
                  <a16:creationId xmlns:a16="http://schemas.microsoft.com/office/drawing/2014/main" id="{B8F19B7D-5D74-FCE6-6213-C1299B82BA31}"/>
                </a:ext>
              </a:extLst>
            </p:cNvPr>
            <p:cNvSpPr txBox="1"/>
            <p:nvPr/>
          </p:nvSpPr>
          <p:spPr>
            <a:xfrm>
              <a:off x="10774320" y="3995958"/>
              <a:ext cx="29655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-8%</a:t>
              </a:r>
            </a:p>
          </p:txBody>
        </p:sp>
        <p:sp>
          <p:nvSpPr>
            <p:cNvPr id="79" name="TextBox 78">
              <a:extLst>
                <a:ext uri="{FF2B5EF4-FFF2-40B4-BE49-F238E27FC236}">
                  <a16:creationId xmlns:a16="http://schemas.microsoft.com/office/drawing/2014/main" id="{5F8F06AA-6C46-B5B4-8065-6F470E13B23A}"/>
                </a:ext>
              </a:extLst>
            </p:cNvPr>
            <p:cNvSpPr txBox="1"/>
            <p:nvPr/>
          </p:nvSpPr>
          <p:spPr>
            <a:xfrm>
              <a:off x="8987427" y="4256308"/>
              <a:ext cx="557845"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Francia</a:t>
              </a:r>
            </a:p>
          </p:txBody>
        </p:sp>
        <p:sp>
          <p:nvSpPr>
            <p:cNvPr id="80" name="TextBox 79">
              <a:extLst>
                <a:ext uri="{FF2B5EF4-FFF2-40B4-BE49-F238E27FC236}">
                  <a16:creationId xmlns:a16="http://schemas.microsoft.com/office/drawing/2014/main" id="{672C41A0-F716-7D29-59B1-3D827060520B}"/>
                </a:ext>
              </a:extLst>
            </p:cNvPr>
            <p:cNvSpPr txBox="1"/>
            <p:nvPr/>
          </p:nvSpPr>
          <p:spPr>
            <a:xfrm>
              <a:off x="10774320" y="4256308"/>
              <a:ext cx="296556"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-8%</a:t>
              </a:r>
            </a:p>
          </p:txBody>
        </p:sp>
        <p:sp>
          <p:nvSpPr>
            <p:cNvPr id="81" name="TextBox 80">
              <a:extLst>
                <a:ext uri="{FF2B5EF4-FFF2-40B4-BE49-F238E27FC236}">
                  <a16:creationId xmlns:a16="http://schemas.microsoft.com/office/drawing/2014/main" id="{CE3A8C56-CF9C-29BE-F482-C05F93BFB5F8}"/>
                </a:ext>
              </a:extLst>
            </p:cNvPr>
            <p:cNvSpPr txBox="1"/>
            <p:nvPr/>
          </p:nvSpPr>
          <p:spPr>
            <a:xfrm>
              <a:off x="8987427" y="4517995"/>
              <a:ext cx="714939"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Argentina</a:t>
              </a:r>
            </a:p>
          </p:txBody>
        </p:sp>
        <p:sp>
          <p:nvSpPr>
            <p:cNvPr id="82" name="TextBox 81">
              <a:extLst>
                <a:ext uri="{FF2B5EF4-FFF2-40B4-BE49-F238E27FC236}">
                  <a16:creationId xmlns:a16="http://schemas.microsoft.com/office/drawing/2014/main" id="{B8820468-A034-3E5C-E8BF-691960B5E083}"/>
                </a:ext>
              </a:extLst>
            </p:cNvPr>
            <p:cNvSpPr txBox="1"/>
            <p:nvPr/>
          </p:nvSpPr>
          <p:spPr>
            <a:xfrm>
              <a:off x="10681346" y="4517995"/>
              <a:ext cx="389530"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-10%</a:t>
              </a:r>
            </a:p>
          </p:txBody>
        </p:sp>
        <p:sp>
          <p:nvSpPr>
            <p:cNvPr id="83" name="TextBox 82">
              <a:extLst>
                <a:ext uri="{FF2B5EF4-FFF2-40B4-BE49-F238E27FC236}">
                  <a16:creationId xmlns:a16="http://schemas.microsoft.com/office/drawing/2014/main" id="{16ECCE1D-2D4B-40D8-C79E-5A305C6C406D}"/>
                </a:ext>
              </a:extLst>
            </p:cNvPr>
            <p:cNvSpPr txBox="1"/>
            <p:nvPr/>
          </p:nvSpPr>
          <p:spPr>
            <a:xfrm>
              <a:off x="8987427" y="4780183"/>
              <a:ext cx="352661"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Perú</a:t>
              </a:r>
            </a:p>
          </p:txBody>
        </p:sp>
        <p:sp>
          <p:nvSpPr>
            <p:cNvPr id="84" name="TextBox 83">
              <a:extLst>
                <a:ext uri="{FF2B5EF4-FFF2-40B4-BE49-F238E27FC236}">
                  <a16:creationId xmlns:a16="http://schemas.microsoft.com/office/drawing/2014/main" id="{F97749F4-6A86-6103-7472-CBA6565C2B60}"/>
                </a:ext>
              </a:extLst>
            </p:cNvPr>
            <p:cNvSpPr txBox="1"/>
            <p:nvPr/>
          </p:nvSpPr>
          <p:spPr>
            <a:xfrm>
              <a:off x="10681346" y="4780183"/>
              <a:ext cx="389530"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-10%</a:t>
              </a:r>
            </a:p>
          </p:txBody>
        </p:sp>
        <p:sp>
          <p:nvSpPr>
            <p:cNvPr id="85" name="TextBox 84">
              <a:extLst>
                <a:ext uri="{FF2B5EF4-FFF2-40B4-BE49-F238E27FC236}">
                  <a16:creationId xmlns:a16="http://schemas.microsoft.com/office/drawing/2014/main" id="{965DEE79-BB91-F957-BE5D-5AF7AE56C73B}"/>
                </a:ext>
              </a:extLst>
            </p:cNvPr>
            <p:cNvSpPr txBox="1"/>
            <p:nvPr/>
          </p:nvSpPr>
          <p:spPr>
            <a:xfrm>
              <a:off x="8987427" y="5045045"/>
              <a:ext cx="408766"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Israel</a:t>
              </a:r>
            </a:p>
          </p:txBody>
        </p:sp>
        <p:sp>
          <p:nvSpPr>
            <p:cNvPr id="86" name="TextBox 85">
              <a:extLst>
                <a:ext uri="{FF2B5EF4-FFF2-40B4-BE49-F238E27FC236}">
                  <a16:creationId xmlns:a16="http://schemas.microsoft.com/office/drawing/2014/main" id="{ED9DCA8F-A2C7-68C3-496A-55B3BC37298D}"/>
                </a:ext>
              </a:extLst>
            </p:cNvPr>
            <p:cNvSpPr txBox="1"/>
            <p:nvPr/>
          </p:nvSpPr>
          <p:spPr>
            <a:xfrm>
              <a:off x="10693721" y="5045045"/>
              <a:ext cx="377155"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-11%</a:t>
              </a:r>
            </a:p>
          </p:txBody>
        </p:sp>
        <p:sp>
          <p:nvSpPr>
            <p:cNvPr id="87" name="TextBox 86">
              <a:extLst>
                <a:ext uri="{FF2B5EF4-FFF2-40B4-BE49-F238E27FC236}">
                  <a16:creationId xmlns:a16="http://schemas.microsoft.com/office/drawing/2014/main" id="{62890CF9-0B7C-0368-15D2-403E22E80209}"/>
                </a:ext>
              </a:extLst>
            </p:cNvPr>
            <p:cNvSpPr txBox="1"/>
            <p:nvPr/>
          </p:nvSpPr>
          <p:spPr>
            <a:xfrm>
              <a:off x="8987427" y="5287569"/>
              <a:ext cx="687689" cy="215444"/>
            </a:xfrm>
            <a:prstGeom prst="rect">
              <a:avLst/>
            </a:prstGeom>
            <a:noFill/>
          </p:spPr>
          <p:txBody>
            <a:bodyPr wrap="none" lIns="0" tIns="0" rIns="0" bIns="0" rtlCol="0">
              <a:spAutoFit/>
            </a:bodyPr>
            <a:lstStyle/>
            <a:p>
              <a:r>
                <a:rPr lang="es-MX" sz="1400" b="1" dirty="0">
                  <a:solidFill>
                    <a:schemeClr val="bg1"/>
                  </a:solidFill>
                  <a:latin typeface="Arial" panose="020B0604020202020204" pitchFamily="34" charset="0"/>
                  <a:cs typeface="Arial" panose="020B0604020202020204" pitchFamily="34" charset="0"/>
                </a:rPr>
                <a:t>Panamá</a:t>
              </a:r>
            </a:p>
          </p:txBody>
        </p:sp>
        <p:sp>
          <p:nvSpPr>
            <p:cNvPr id="88" name="TextBox 87">
              <a:extLst>
                <a:ext uri="{FF2B5EF4-FFF2-40B4-BE49-F238E27FC236}">
                  <a16:creationId xmlns:a16="http://schemas.microsoft.com/office/drawing/2014/main" id="{9838C8B5-A4E5-188E-32B4-77F343D24289}"/>
                </a:ext>
              </a:extLst>
            </p:cNvPr>
            <p:cNvSpPr txBox="1"/>
            <p:nvPr/>
          </p:nvSpPr>
          <p:spPr>
            <a:xfrm>
              <a:off x="10652492" y="5287569"/>
              <a:ext cx="418384" cy="215444"/>
            </a:xfrm>
            <a:prstGeom prst="rect">
              <a:avLst/>
            </a:prstGeom>
            <a:noFill/>
          </p:spPr>
          <p:txBody>
            <a:bodyPr wrap="none" lIns="0" tIns="0" rIns="0" bIns="0" rtlCol="0">
              <a:spAutoFit/>
            </a:bodyPr>
            <a:lstStyle/>
            <a:p>
              <a:pPr algn="r"/>
              <a:r>
                <a:rPr lang="es-MX" sz="1400" b="1" dirty="0">
                  <a:solidFill>
                    <a:schemeClr val="bg1"/>
                  </a:solidFill>
                  <a:latin typeface="Arial" panose="020B0604020202020204" pitchFamily="34" charset="0"/>
                  <a:cs typeface="Arial" panose="020B0604020202020204" pitchFamily="34" charset="0"/>
                </a:rPr>
                <a:t>-18%</a:t>
              </a:r>
            </a:p>
          </p:txBody>
        </p:sp>
        <p:sp>
          <p:nvSpPr>
            <p:cNvPr id="89" name="TextBox 88">
              <a:extLst>
                <a:ext uri="{FF2B5EF4-FFF2-40B4-BE49-F238E27FC236}">
                  <a16:creationId xmlns:a16="http://schemas.microsoft.com/office/drawing/2014/main" id="{56A42830-D908-8A08-D4F3-CC914679AE52}"/>
                </a:ext>
              </a:extLst>
            </p:cNvPr>
            <p:cNvSpPr txBox="1"/>
            <p:nvPr/>
          </p:nvSpPr>
          <p:spPr>
            <a:xfrm>
              <a:off x="8987427" y="1891252"/>
              <a:ext cx="815929" cy="200055"/>
            </a:xfrm>
            <a:prstGeom prst="rect">
              <a:avLst/>
            </a:prstGeom>
            <a:noFill/>
          </p:spPr>
          <p:txBody>
            <a:bodyPr wrap="none" lIns="0" tIns="0" rIns="0" bIns="0" rtlCol="0">
              <a:spAutoFit/>
            </a:bodyPr>
            <a:lstStyle/>
            <a:p>
              <a:r>
                <a:rPr lang="es-MX" sz="1300" dirty="0">
                  <a:latin typeface="Arial" panose="020B0604020202020204" pitchFamily="34" charset="0"/>
                  <a:cs typeface="Arial" panose="020B0604020202020204" pitchFamily="34" charset="0"/>
                </a:rPr>
                <a:t>Costa Rica</a:t>
              </a:r>
            </a:p>
          </p:txBody>
        </p:sp>
        <p:sp>
          <p:nvSpPr>
            <p:cNvPr id="90" name="TextBox 89">
              <a:extLst>
                <a:ext uri="{FF2B5EF4-FFF2-40B4-BE49-F238E27FC236}">
                  <a16:creationId xmlns:a16="http://schemas.microsoft.com/office/drawing/2014/main" id="{04A7A75B-B20A-83DC-3144-F30E94E55A55}"/>
                </a:ext>
              </a:extLst>
            </p:cNvPr>
            <p:cNvSpPr txBox="1"/>
            <p:nvPr/>
          </p:nvSpPr>
          <p:spPr>
            <a:xfrm>
              <a:off x="10732642" y="1891252"/>
              <a:ext cx="338234" cy="200055"/>
            </a:xfrm>
            <a:prstGeom prst="rect">
              <a:avLst/>
            </a:prstGeom>
            <a:noFill/>
          </p:spPr>
          <p:txBody>
            <a:bodyPr wrap="none" lIns="0" tIns="0" rIns="0" bIns="0" rtlCol="0">
              <a:spAutoFit/>
            </a:bodyPr>
            <a:lstStyle/>
            <a:p>
              <a:pPr algn="r"/>
              <a:r>
                <a:rPr lang="es-MX" sz="1300" dirty="0">
                  <a:latin typeface="Arial" panose="020B0604020202020204" pitchFamily="34" charset="0"/>
                  <a:cs typeface="Arial" panose="020B0604020202020204" pitchFamily="34" charset="0"/>
                </a:rPr>
                <a:t>+0%</a:t>
              </a:r>
            </a:p>
          </p:txBody>
        </p:sp>
      </p:grpSp>
      <p:pic>
        <p:nvPicPr>
          <p:cNvPr id="4" name="Graphic 3">
            <a:extLst>
              <a:ext uri="{FF2B5EF4-FFF2-40B4-BE49-F238E27FC236}">
                <a16:creationId xmlns:a16="http://schemas.microsoft.com/office/drawing/2014/main" id="{9250D36E-387F-BFF6-868C-A410C8A2888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6488" t="19230" r="6488" b="-19230"/>
          <a:stretch/>
        </p:blipFill>
        <p:spPr>
          <a:xfrm>
            <a:off x="8528455" y="0"/>
            <a:ext cx="3663545" cy="2060744"/>
          </a:xfrm>
          <a:prstGeom prst="rect">
            <a:avLst/>
          </a:prstGeom>
        </p:spPr>
      </p:pic>
      <p:grpSp>
        <p:nvGrpSpPr>
          <p:cNvPr id="8" name="Group 7">
            <a:extLst>
              <a:ext uri="{FF2B5EF4-FFF2-40B4-BE49-F238E27FC236}">
                <a16:creationId xmlns:a16="http://schemas.microsoft.com/office/drawing/2014/main" id="{87106496-B92B-F59F-A011-469E3A940150}"/>
              </a:ext>
            </a:extLst>
          </p:cNvPr>
          <p:cNvGrpSpPr/>
          <p:nvPr/>
        </p:nvGrpSpPr>
        <p:grpSpPr>
          <a:xfrm>
            <a:off x="1019175" y="3204351"/>
            <a:ext cx="2644372" cy="2359834"/>
            <a:chOff x="1019175" y="3204351"/>
            <a:chExt cx="2644372" cy="2359834"/>
          </a:xfrm>
        </p:grpSpPr>
        <p:sp>
          <p:nvSpPr>
            <p:cNvPr id="195" name="TextBox 194">
              <a:extLst>
                <a:ext uri="{FF2B5EF4-FFF2-40B4-BE49-F238E27FC236}">
                  <a16:creationId xmlns:a16="http://schemas.microsoft.com/office/drawing/2014/main" id="{9316C078-78BE-CF86-CDB7-CEFCA4EB8A3E}"/>
                </a:ext>
              </a:extLst>
            </p:cNvPr>
            <p:cNvSpPr txBox="1"/>
            <p:nvPr/>
          </p:nvSpPr>
          <p:spPr>
            <a:xfrm>
              <a:off x="1587114" y="3204351"/>
              <a:ext cx="2076433" cy="630942"/>
            </a:xfrm>
            <a:prstGeom prst="rect">
              <a:avLst/>
            </a:prstGeom>
            <a:noFill/>
          </p:spPr>
          <p:txBody>
            <a:bodyPr wrap="square" lIns="0" tIns="0" rIns="0" bIns="0" rtlCol="0">
              <a:spAutoFit/>
            </a:bodyPr>
            <a:lstStyle/>
            <a:p>
              <a:r>
                <a:rPr lang="es-MX" sz="3000" dirty="0">
                  <a:solidFill>
                    <a:schemeClr val="accent2"/>
                  </a:solidFill>
                  <a:latin typeface="Arial" panose="020B0604020202020204" pitchFamily="34" charset="0"/>
                  <a:cs typeface="Arial" panose="020B0604020202020204" pitchFamily="34" charset="0"/>
                </a:rPr>
                <a:t>+20%</a:t>
              </a:r>
              <a:r>
                <a:rPr lang="es-MX" sz="1500" dirty="0">
                  <a:solidFill>
                    <a:schemeClr val="accent2"/>
                  </a:solidFill>
                  <a:latin typeface="Arial" panose="020B0604020202020204" pitchFamily="34" charset="0"/>
                  <a:cs typeface="Arial" panose="020B0604020202020204" pitchFamily="34" charset="0"/>
                </a:rPr>
                <a:t> Hungría</a:t>
              </a:r>
              <a:br>
                <a:rPr lang="es-MX" sz="1500" dirty="0">
                  <a:solidFill>
                    <a:srgbClr val="386097"/>
                  </a:solidFill>
                  <a:latin typeface="Arial" panose="020B0604020202020204" pitchFamily="34" charset="0"/>
                  <a:cs typeface="Arial" panose="020B0604020202020204" pitchFamily="34" charset="0"/>
                </a:rPr>
              </a:br>
              <a:r>
                <a:rPr lang="es-MX" sz="1100" b="1" dirty="0">
                  <a:latin typeface="Arial" panose="020B0604020202020204" pitchFamily="34" charset="0"/>
                  <a:cs typeface="Arial" panose="020B0604020202020204" pitchFamily="34" charset="0"/>
                </a:rPr>
                <a:t>Expectativa más fuerte</a:t>
              </a:r>
            </a:p>
          </p:txBody>
        </p:sp>
        <p:sp>
          <p:nvSpPr>
            <p:cNvPr id="197" name="TextBox 196">
              <a:extLst>
                <a:ext uri="{FF2B5EF4-FFF2-40B4-BE49-F238E27FC236}">
                  <a16:creationId xmlns:a16="http://schemas.microsoft.com/office/drawing/2014/main" id="{9E1327D1-CC3D-4E03-635D-EB1413AFF5B3}"/>
                </a:ext>
              </a:extLst>
            </p:cNvPr>
            <p:cNvSpPr txBox="1"/>
            <p:nvPr/>
          </p:nvSpPr>
          <p:spPr>
            <a:xfrm>
              <a:off x="1587114" y="4933243"/>
              <a:ext cx="2076433" cy="630942"/>
            </a:xfrm>
            <a:prstGeom prst="rect">
              <a:avLst/>
            </a:prstGeom>
            <a:noFill/>
          </p:spPr>
          <p:txBody>
            <a:bodyPr wrap="square" lIns="0" tIns="0" rIns="0" bIns="0" rtlCol="0">
              <a:spAutoFit/>
            </a:bodyPr>
            <a:lstStyle/>
            <a:p>
              <a:r>
                <a:rPr lang="es-MX" sz="3000" dirty="0">
                  <a:solidFill>
                    <a:schemeClr val="accent4"/>
                  </a:solidFill>
                  <a:latin typeface="Arial" panose="020B0604020202020204" pitchFamily="34" charset="0"/>
                  <a:cs typeface="Arial" panose="020B0604020202020204" pitchFamily="34" charset="0"/>
                </a:rPr>
                <a:t>-18%</a:t>
              </a:r>
              <a:r>
                <a:rPr lang="es-MX" sz="1500" dirty="0">
                  <a:solidFill>
                    <a:schemeClr val="accent4"/>
                  </a:solidFill>
                  <a:latin typeface="Arial" panose="020B0604020202020204" pitchFamily="34" charset="0"/>
                  <a:cs typeface="Arial" panose="020B0604020202020204" pitchFamily="34" charset="0"/>
                </a:rPr>
                <a:t> Panamá</a:t>
              </a:r>
              <a:br>
                <a:rPr lang="es-MX" sz="1500" dirty="0">
                  <a:solidFill>
                    <a:srgbClr val="386097"/>
                  </a:solidFill>
                  <a:latin typeface="Arial" panose="020B0604020202020204" pitchFamily="34" charset="0"/>
                  <a:cs typeface="Arial" panose="020B0604020202020204" pitchFamily="34" charset="0"/>
                </a:rPr>
              </a:br>
              <a:r>
                <a:rPr lang="es-MX" sz="1100" b="1" dirty="0">
                  <a:latin typeface="Arial" panose="020B0604020202020204" pitchFamily="34" charset="0"/>
                  <a:cs typeface="Arial" panose="020B0604020202020204" pitchFamily="34" charset="0"/>
                </a:rPr>
                <a:t>Expectativa más débil</a:t>
              </a:r>
            </a:p>
          </p:txBody>
        </p:sp>
        <p:pic>
          <p:nvPicPr>
            <p:cNvPr id="198" name="Graphic 197">
              <a:extLst>
                <a:ext uri="{FF2B5EF4-FFF2-40B4-BE49-F238E27FC236}">
                  <a16:creationId xmlns:a16="http://schemas.microsoft.com/office/drawing/2014/main" id="{A7E2B945-CF80-CEBD-6FF0-C980BAF7406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19175" y="3320482"/>
              <a:ext cx="454896" cy="454896"/>
            </a:xfrm>
            <a:prstGeom prst="rect">
              <a:avLst/>
            </a:prstGeom>
          </p:spPr>
        </p:pic>
        <p:pic>
          <p:nvPicPr>
            <p:cNvPr id="200" name="Graphic 199">
              <a:extLst>
                <a:ext uri="{FF2B5EF4-FFF2-40B4-BE49-F238E27FC236}">
                  <a16:creationId xmlns:a16="http://schemas.microsoft.com/office/drawing/2014/main" id="{5710D6B8-4A1E-E09E-A4B8-9BF11400C4C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019175" y="5060121"/>
              <a:ext cx="454896" cy="454896"/>
            </a:xfrm>
            <a:prstGeom prst="rect">
              <a:avLst/>
            </a:prstGeom>
          </p:spPr>
        </p:pic>
        <p:sp>
          <p:nvSpPr>
            <p:cNvPr id="2" name="TextBox 1">
              <a:extLst>
                <a:ext uri="{FF2B5EF4-FFF2-40B4-BE49-F238E27FC236}">
                  <a16:creationId xmlns:a16="http://schemas.microsoft.com/office/drawing/2014/main" id="{8F2FBAC0-689F-B3F4-AFBE-CF6CEEB532C9}"/>
                </a:ext>
              </a:extLst>
            </p:cNvPr>
            <p:cNvSpPr txBox="1"/>
            <p:nvPr/>
          </p:nvSpPr>
          <p:spPr>
            <a:xfrm>
              <a:off x="1587114" y="4068797"/>
              <a:ext cx="2076433" cy="630942"/>
            </a:xfrm>
            <a:prstGeom prst="rect">
              <a:avLst/>
            </a:prstGeom>
            <a:noFill/>
          </p:spPr>
          <p:txBody>
            <a:bodyPr wrap="square" lIns="0" tIns="0" rIns="0" bIns="0" rtlCol="0">
              <a:spAutoFit/>
            </a:bodyPr>
            <a:lstStyle/>
            <a:p>
              <a:r>
                <a:rPr lang="es-MX" sz="3000" dirty="0">
                  <a:solidFill>
                    <a:schemeClr val="accent1"/>
                  </a:solidFill>
                  <a:latin typeface="Arial" panose="020B0604020202020204" pitchFamily="34" charset="0"/>
                  <a:cs typeface="Arial" panose="020B0604020202020204" pitchFamily="34" charset="0"/>
                </a:rPr>
                <a:t>+3%</a:t>
              </a:r>
              <a:r>
                <a:rPr lang="es-MX" sz="1500" dirty="0">
                  <a:solidFill>
                    <a:schemeClr val="accent1"/>
                  </a:solidFill>
                  <a:latin typeface="Arial" panose="020B0604020202020204" pitchFamily="34" charset="0"/>
                  <a:cs typeface="Arial" panose="020B0604020202020204" pitchFamily="34" charset="0"/>
                </a:rPr>
                <a:t> Global</a:t>
              </a:r>
              <a:br>
                <a:rPr lang="es-MX" sz="1500" dirty="0">
                  <a:solidFill>
                    <a:srgbClr val="386097"/>
                  </a:solidFill>
                  <a:latin typeface="Arial" panose="020B0604020202020204" pitchFamily="34" charset="0"/>
                  <a:cs typeface="Arial" panose="020B0604020202020204" pitchFamily="34" charset="0"/>
                </a:rPr>
              </a:br>
              <a:r>
                <a:rPr lang="es-MX" sz="1100" b="1" dirty="0">
                  <a:latin typeface="Arial" panose="020B0604020202020204" pitchFamily="34" charset="0"/>
                  <a:cs typeface="Arial" panose="020B0604020202020204" pitchFamily="34" charset="0"/>
                </a:rPr>
                <a:t>Promedio Global</a:t>
              </a:r>
            </a:p>
          </p:txBody>
        </p:sp>
        <p:pic>
          <p:nvPicPr>
            <p:cNvPr id="6" name="Graphic 5">
              <a:extLst>
                <a:ext uri="{FF2B5EF4-FFF2-40B4-BE49-F238E27FC236}">
                  <a16:creationId xmlns:a16="http://schemas.microsoft.com/office/drawing/2014/main" id="{28EBC31E-4309-252E-9D85-8AEB61B2F4D6}"/>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019175" y="4185515"/>
              <a:ext cx="454896" cy="454896"/>
            </a:xfrm>
            <a:prstGeom prst="rect">
              <a:avLst/>
            </a:prstGeom>
          </p:spPr>
        </p:pic>
      </p:grpSp>
      <p:sp>
        <p:nvSpPr>
          <p:cNvPr id="149" name="Rectángulo 148"/>
          <p:cNvSpPr/>
          <p:nvPr/>
        </p:nvSpPr>
        <p:spPr>
          <a:xfrm>
            <a:off x="953819" y="1654926"/>
            <a:ext cx="2201766" cy="1200329"/>
          </a:xfrm>
          <a:prstGeom prst="rect">
            <a:avLst/>
          </a:prstGeom>
        </p:spPr>
        <p:txBody>
          <a:bodyPr wrap="square">
            <a:spAutoFit/>
          </a:bodyPr>
          <a:lstStyle/>
          <a:p>
            <a:r>
              <a:rPr lang="es-MX" b="1" dirty="0">
                <a:solidFill>
                  <a:srgbClr val="386097"/>
                </a:solidFill>
                <a:latin typeface="Arial" panose="020B0604020202020204" pitchFamily="34" charset="0"/>
                <a:cs typeface="Arial" panose="020B0604020202020204" pitchFamily="34" charset="0"/>
              </a:rPr>
              <a:t>Tendencia Neta de Empleo Ajustada Estacionalmente </a:t>
            </a:r>
          </a:p>
          <a:p>
            <a:r>
              <a:rPr lang="es-MX" b="1" dirty="0">
                <a:solidFill>
                  <a:srgbClr val="386097"/>
                </a:solidFill>
                <a:latin typeface="Arial" panose="020B0604020202020204" pitchFamily="34" charset="0"/>
                <a:cs typeface="Arial" panose="020B0604020202020204" pitchFamily="34" charset="0"/>
              </a:rPr>
              <a:t>(NEO)</a:t>
            </a:r>
          </a:p>
        </p:txBody>
      </p:sp>
    </p:spTree>
    <p:extLst>
      <p:ext uri="{BB962C8B-B14F-4D97-AF65-F5344CB8AC3E}">
        <p14:creationId xmlns:p14="http://schemas.microsoft.com/office/powerpoint/2010/main" val="2217505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Graphic 48">
            <a:extLst>
              <a:ext uri="{FF2B5EF4-FFF2-40B4-BE49-F238E27FC236}">
                <a16:creationId xmlns:a16="http://schemas.microsoft.com/office/drawing/2014/main" id="{4DE94A41-03EE-E620-792B-6D9A4074C48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3752" b="-3752"/>
          <a:stretch/>
        </p:blipFill>
        <p:spPr>
          <a:xfrm>
            <a:off x="-125304" y="220901"/>
            <a:ext cx="1169240" cy="1392771"/>
          </a:xfrm>
          <a:prstGeom prst="rect">
            <a:avLst/>
          </a:prstGeom>
        </p:spPr>
      </p:pic>
      <p:sp>
        <p:nvSpPr>
          <p:cNvPr id="2" name="Title 1">
            <a:extLst>
              <a:ext uri="{FF2B5EF4-FFF2-40B4-BE49-F238E27FC236}">
                <a16:creationId xmlns:a16="http://schemas.microsoft.com/office/drawing/2014/main" id="{FB790174-CD5E-A657-DEB4-6A7663125161}"/>
              </a:ext>
            </a:extLst>
          </p:cNvPr>
          <p:cNvSpPr>
            <a:spLocks noGrp="1"/>
          </p:cNvSpPr>
          <p:nvPr>
            <p:ph type="title"/>
          </p:nvPr>
        </p:nvSpPr>
        <p:spPr>
          <a:xfrm>
            <a:off x="1157259" y="587209"/>
            <a:ext cx="5275387" cy="916149"/>
          </a:xfrm>
        </p:spPr>
        <p:txBody>
          <a:bodyPr/>
          <a:lstStyle/>
          <a:p>
            <a:r>
              <a:rPr lang="es-MX" dirty="0">
                <a:latin typeface="Arial"/>
                <a:cs typeface="Arial"/>
              </a:rPr>
              <a:t>Expectativas de empleo en América</a:t>
            </a:r>
          </a:p>
        </p:txBody>
      </p:sp>
      <p:sp>
        <p:nvSpPr>
          <p:cNvPr id="3" name="Content Placeholder 2">
            <a:extLst>
              <a:ext uri="{FF2B5EF4-FFF2-40B4-BE49-F238E27FC236}">
                <a16:creationId xmlns:a16="http://schemas.microsoft.com/office/drawing/2014/main" id="{0228C715-A932-FC70-A4A2-9CB3D3054D65}"/>
              </a:ext>
            </a:extLst>
          </p:cNvPr>
          <p:cNvSpPr>
            <a:spLocks noGrp="1"/>
          </p:cNvSpPr>
          <p:nvPr>
            <p:ph idx="1"/>
          </p:nvPr>
        </p:nvSpPr>
        <p:spPr>
          <a:xfrm>
            <a:off x="1157259" y="1639105"/>
            <a:ext cx="5822462" cy="4161809"/>
          </a:xfrm>
        </p:spPr>
        <p:txBody>
          <a:bodyPr/>
          <a:lstStyle/>
          <a:p>
            <a:r>
              <a:rPr lang="es-MX" dirty="0"/>
              <a:t>Los países de América del Norte, Central y del Sur informan expectativas de empleo positivas para el primer trimestre, aunque han disminuido en diez países trimestre tras trimestre y en cinco en comparación con esta misma época del año pasado.</a:t>
            </a:r>
          </a:p>
          <a:p>
            <a:r>
              <a:rPr lang="es-MX" b="1" dirty="0"/>
              <a:t>Los empleadores de Costa Rica (35%), Estados Unidos (35%) y México (34%) reportan las intenciones de contratación más sólidas en todas las regiones para el primer trimestre.</a:t>
            </a:r>
          </a:p>
          <a:p>
            <a:r>
              <a:rPr lang="es-MX" dirty="0"/>
              <a:t>Las intenciones de contratación más sólidas a nivel mundial para la industria de Servicios de Comunicación las reportan los empleadores de EE.UU. (74 %); Ciencias de la Vida y la Salud  en Costa Rica (69%); Tecnologías de la Información (64%) y Manufactura (49%) en Puerto Rico; y Bienes y Servicios de Consumo en Guatemala (44%).</a:t>
            </a:r>
          </a:p>
        </p:txBody>
      </p:sp>
      <p:grpSp>
        <p:nvGrpSpPr>
          <p:cNvPr id="69" name="Group 68">
            <a:extLst>
              <a:ext uri="{FF2B5EF4-FFF2-40B4-BE49-F238E27FC236}">
                <a16:creationId xmlns:a16="http://schemas.microsoft.com/office/drawing/2014/main" id="{7749E6B5-9A50-35AC-8916-A648E5FBEA4D}"/>
              </a:ext>
            </a:extLst>
          </p:cNvPr>
          <p:cNvGrpSpPr/>
          <p:nvPr/>
        </p:nvGrpSpPr>
        <p:grpSpPr>
          <a:xfrm>
            <a:off x="7619999" y="-3078"/>
            <a:ext cx="4572001" cy="6407055"/>
            <a:chOff x="7619999" y="-3078"/>
            <a:chExt cx="4572001" cy="6407055"/>
          </a:xfrm>
        </p:grpSpPr>
        <p:sp>
          <p:nvSpPr>
            <p:cNvPr id="47" name="Rectangle 46">
              <a:extLst>
                <a:ext uri="{FF2B5EF4-FFF2-40B4-BE49-F238E27FC236}">
                  <a16:creationId xmlns:a16="http://schemas.microsoft.com/office/drawing/2014/main" id="{8245C677-B28C-82B8-C3F8-42A1BA03C815}"/>
                </a:ext>
              </a:extLst>
            </p:cNvPr>
            <p:cNvSpPr/>
            <p:nvPr/>
          </p:nvSpPr>
          <p:spPr>
            <a:xfrm>
              <a:off x="7620000" y="-3077"/>
              <a:ext cx="4572000" cy="6407054"/>
            </a:xfrm>
            <a:prstGeom prst="rect">
              <a:avLst/>
            </a:prstGeom>
            <a:solidFill>
              <a:srgbClr val="56BDE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48" name="Group 47">
              <a:extLst>
                <a:ext uri="{FF2B5EF4-FFF2-40B4-BE49-F238E27FC236}">
                  <a16:creationId xmlns:a16="http://schemas.microsoft.com/office/drawing/2014/main" id="{5726E765-A4E4-C4F0-1954-938B240F1C66}"/>
                </a:ext>
              </a:extLst>
            </p:cNvPr>
            <p:cNvGrpSpPr/>
            <p:nvPr/>
          </p:nvGrpSpPr>
          <p:grpSpPr>
            <a:xfrm>
              <a:off x="7620000" y="-3078"/>
              <a:ext cx="4571999" cy="410317"/>
              <a:chOff x="7620000" y="291980"/>
              <a:chExt cx="4571999" cy="410317"/>
            </a:xfrm>
          </p:grpSpPr>
          <p:sp>
            <p:nvSpPr>
              <p:cNvPr id="65" name="Rounded Rectangle 64">
                <a:extLst>
                  <a:ext uri="{FF2B5EF4-FFF2-40B4-BE49-F238E27FC236}">
                    <a16:creationId xmlns:a16="http://schemas.microsoft.com/office/drawing/2014/main" id="{E3E531AE-E1C1-4BEF-66FC-6C0020932663}"/>
                  </a:ext>
                </a:extLst>
              </p:cNvPr>
              <p:cNvSpPr/>
              <p:nvPr/>
            </p:nvSpPr>
            <p:spPr>
              <a:xfrm>
                <a:off x="7620000" y="291980"/>
                <a:ext cx="4571999" cy="410317"/>
              </a:xfrm>
              <a:prstGeom prst="roundRect">
                <a:avLst>
                  <a:gd name="adj"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s-MX" sz="1900" b="1" dirty="0">
                    <a:latin typeface="Arial" panose="020B0604020202020204" pitchFamily="34" charset="0"/>
                    <a:cs typeface="Arial" panose="020B0604020202020204" pitchFamily="34" charset="0"/>
                  </a:rPr>
                  <a:t>    Intenciones más Fuertes</a:t>
                </a:r>
              </a:p>
            </p:txBody>
          </p:sp>
          <p:pic>
            <p:nvPicPr>
              <p:cNvPr id="66" name="Graphic 65">
                <a:extLst>
                  <a:ext uri="{FF2B5EF4-FFF2-40B4-BE49-F238E27FC236}">
                    <a16:creationId xmlns:a16="http://schemas.microsoft.com/office/drawing/2014/main" id="{54A54A57-A88C-C844-5E16-43C8C5C275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49473" y="379536"/>
                <a:ext cx="272846" cy="272846"/>
              </a:xfrm>
              <a:prstGeom prst="rect">
                <a:avLst/>
              </a:prstGeom>
            </p:spPr>
          </p:pic>
        </p:grpSp>
        <p:grpSp>
          <p:nvGrpSpPr>
            <p:cNvPr id="50" name="Group 49">
              <a:extLst>
                <a:ext uri="{FF2B5EF4-FFF2-40B4-BE49-F238E27FC236}">
                  <a16:creationId xmlns:a16="http://schemas.microsoft.com/office/drawing/2014/main" id="{0FDE4E87-9CEE-3FD5-0ED2-DEFC9200F210}"/>
                </a:ext>
              </a:extLst>
            </p:cNvPr>
            <p:cNvGrpSpPr/>
            <p:nvPr/>
          </p:nvGrpSpPr>
          <p:grpSpPr>
            <a:xfrm>
              <a:off x="7619999" y="3225281"/>
              <a:ext cx="4572000" cy="414669"/>
              <a:chOff x="7619999" y="3491331"/>
              <a:chExt cx="4572000" cy="414669"/>
            </a:xfrm>
          </p:grpSpPr>
          <p:sp>
            <p:nvSpPr>
              <p:cNvPr id="63" name="Rounded Rectangle 62">
                <a:extLst>
                  <a:ext uri="{FF2B5EF4-FFF2-40B4-BE49-F238E27FC236}">
                    <a16:creationId xmlns:a16="http://schemas.microsoft.com/office/drawing/2014/main" id="{51055A82-1886-A69D-1C3E-689BD7A8E22D}"/>
                  </a:ext>
                </a:extLst>
              </p:cNvPr>
              <p:cNvSpPr/>
              <p:nvPr/>
            </p:nvSpPr>
            <p:spPr>
              <a:xfrm>
                <a:off x="7619999" y="3491331"/>
                <a:ext cx="4572000" cy="414669"/>
              </a:xfrm>
              <a:prstGeom prst="roundRect">
                <a:avLst>
                  <a:gd name="adj"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s-MX" sz="1900" b="1" dirty="0">
                    <a:latin typeface="Arial" panose="020B0604020202020204" pitchFamily="34" charset="0"/>
                    <a:cs typeface="Arial" panose="020B0604020202020204" pitchFamily="34" charset="0"/>
                  </a:rPr>
                  <a:t>    Intenciones más Débiles</a:t>
                </a:r>
              </a:p>
            </p:txBody>
          </p:sp>
          <p:pic>
            <p:nvPicPr>
              <p:cNvPr id="64" name="Graphic 63">
                <a:extLst>
                  <a:ext uri="{FF2B5EF4-FFF2-40B4-BE49-F238E27FC236}">
                    <a16:creationId xmlns:a16="http://schemas.microsoft.com/office/drawing/2014/main" id="{F43D1CEC-1C9D-5C9F-F7D6-FA87B3BDAC6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211600" y="3565195"/>
                <a:ext cx="273735" cy="273735"/>
              </a:xfrm>
              <a:prstGeom prst="rect">
                <a:avLst/>
              </a:prstGeom>
            </p:spPr>
          </p:pic>
        </p:grpSp>
        <p:sp>
          <p:nvSpPr>
            <p:cNvPr id="51" name="TextBox 50">
              <a:extLst>
                <a:ext uri="{FF2B5EF4-FFF2-40B4-BE49-F238E27FC236}">
                  <a16:creationId xmlns:a16="http://schemas.microsoft.com/office/drawing/2014/main" id="{9003114E-0A65-8FB3-A4BB-0FEE3090C3E2}"/>
                </a:ext>
              </a:extLst>
            </p:cNvPr>
            <p:cNvSpPr txBox="1"/>
            <p:nvPr/>
          </p:nvSpPr>
          <p:spPr>
            <a:xfrm>
              <a:off x="9699758" y="930484"/>
              <a:ext cx="1010847" cy="66172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Costa Rica</a:t>
              </a:r>
            </a:p>
            <a:p>
              <a:r>
                <a:rPr lang="es-MX" sz="3000" dirty="0">
                  <a:solidFill>
                    <a:srgbClr val="5C7D70"/>
                  </a:solidFill>
                  <a:latin typeface="Arial" panose="020B0604020202020204" pitchFamily="34" charset="0"/>
                  <a:cs typeface="Arial" panose="020B0604020202020204" pitchFamily="34" charset="0"/>
                </a:rPr>
                <a:t>35%</a:t>
              </a:r>
            </a:p>
          </p:txBody>
        </p:sp>
        <p:pic>
          <p:nvPicPr>
            <p:cNvPr id="52" name="Graphic 51">
              <a:extLst>
                <a:ext uri="{FF2B5EF4-FFF2-40B4-BE49-F238E27FC236}">
                  <a16:creationId xmlns:a16="http://schemas.microsoft.com/office/drawing/2014/main" id="{F810F086-997C-BE29-787E-41123A00598E}"/>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015887" y="956145"/>
              <a:ext cx="628463" cy="628463"/>
            </a:xfrm>
            <a:prstGeom prst="rect">
              <a:avLst/>
            </a:prstGeom>
          </p:spPr>
        </p:pic>
        <p:sp>
          <p:nvSpPr>
            <p:cNvPr id="55" name="TextBox 54">
              <a:extLst>
                <a:ext uri="{FF2B5EF4-FFF2-40B4-BE49-F238E27FC236}">
                  <a16:creationId xmlns:a16="http://schemas.microsoft.com/office/drawing/2014/main" id="{87B75237-CA03-8FD2-0D14-0C2766AE83B4}"/>
                </a:ext>
              </a:extLst>
            </p:cNvPr>
            <p:cNvSpPr txBox="1"/>
            <p:nvPr/>
          </p:nvSpPr>
          <p:spPr>
            <a:xfrm>
              <a:off x="10687949" y="1995536"/>
              <a:ext cx="1010847" cy="66172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México</a:t>
              </a:r>
            </a:p>
            <a:p>
              <a:r>
                <a:rPr lang="es-MX" sz="3000" dirty="0">
                  <a:solidFill>
                    <a:srgbClr val="5C7D70"/>
                  </a:solidFill>
                  <a:latin typeface="Arial" panose="020B0604020202020204" pitchFamily="34" charset="0"/>
                  <a:cs typeface="Arial" panose="020B0604020202020204" pitchFamily="34" charset="0"/>
                </a:rPr>
                <a:t>34%</a:t>
              </a:r>
              <a:endParaRPr lang="es-MX" sz="3000" b="1" dirty="0">
                <a:solidFill>
                  <a:srgbClr val="5C7D70"/>
                </a:solidFill>
                <a:latin typeface="Arial" panose="020B0604020202020204" pitchFamily="34" charset="0"/>
                <a:cs typeface="Arial" panose="020B0604020202020204" pitchFamily="34" charset="0"/>
              </a:endParaRPr>
            </a:p>
          </p:txBody>
        </p:sp>
        <p:pic>
          <p:nvPicPr>
            <p:cNvPr id="56" name="Graphic 55">
              <a:extLst>
                <a:ext uri="{FF2B5EF4-FFF2-40B4-BE49-F238E27FC236}">
                  <a16:creationId xmlns:a16="http://schemas.microsoft.com/office/drawing/2014/main" id="{ECEA880B-AA12-FAA7-DBCE-21953EABE78F}"/>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10020210" y="1992660"/>
              <a:ext cx="628463" cy="628463"/>
            </a:xfrm>
            <a:prstGeom prst="rect">
              <a:avLst/>
            </a:prstGeom>
          </p:spPr>
        </p:pic>
        <p:sp>
          <p:nvSpPr>
            <p:cNvPr id="57" name="TextBox 56">
              <a:extLst>
                <a:ext uri="{FF2B5EF4-FFF2-40B4-BE49-F238E27FC236}">
                  <a16:creationId xmlns:a16="http://schemas.microsoft.com/office/drawing/2014/main" id="{DA741B5F-CB44-1163-C5B7-5FECDFF5ABCE}"/>
                </a:ext>
              </a:extLst>
            </p:cNvPr>
            <p:cNvSpPr txBox="1"/>
            <p:nvPr/>
          </p:nvSpPr>
          <p:spPr>
            <a:xfrm>
              <a:off x="9751128" y="4084650"/>
              <a:ext cx="871261" cy="66172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Argentina</a:t>
              </a:r>
            </a:p>
            <a:p>
              <a:r>
                <a:rPr lang="es-MX" sz="3000" dirty="0">
                  <a:solidFill>
                    <a:srgbClr val="B43700"/>
                  </a:solidFill>
                  <a:latin typeface="Arial" panose="020B0604020202020204" pitchFamily="34" charset="0"/>
                  <a:cs typeface="Arial" panose="020B0604020202020204" pitchFamily="34" charset="0"/>
                </a:rPr>
                <a:t>2%</a:t>
              </a:r>
            </a:p>
          </p:txBody>
        </p:sp>
        <p:pic>
          <p:nvPicPr>
            <p:cNvPr id="58" name="Graphic 57">
              <a:extLst>
                <a:ext uri="{FF2B5EF4-FFF2-40B4-BE49-F238E27FC236}">
                  <a16:creationId xmlns:a16="http://schemas.microsoft.com/office/drawing/2014/main" id="{8F48AE84-808F-2962-64B7-E235A5BC8FDB}"/>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015887" y="4100037"/>
              <a:ext cx="628463" cy="628463"/>
            </a:xfrm>
            <a:prstGeom prst="rect">
              <a:avLst/>
            </a:prstGeom>
          </p:spPr>
        </p:pic>
        <p:sp>
          <p:nvSpPr>
            <p:cNvPr id="59" name="TextBox 58">
              <a:extLst>
                <a:ext uri="{FF2B5EF4-FFF2-40B4-BE49-F238E27FC236}">
                  <a16:creationId xmlns:a16="http://schemas.microsoft.com/office/drawing/2014/main" id="{BEF6809A-0DC7-613E-8253-6F54EE5C6855}"/>
                </a:ext>
              </a:extLst>
            </p:cNvPr>
            <p:cNvSpPr txBox="1"/>
            <p:nvPr/>
          </p:nvSpPr>
          <p:spPr>
            <a:xfrm>
              <a:off x="8784431" y="5139428"/>
              <a:ext cx="1010847" cy="66172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Perú</a:t>
              </a:r>
            </a:p>
            <a:p>
              <a:r>
                <a:rPr lang="es-MX" sz="3000" dirty="0">
                  <a:solidFill>
                    <a:srgbClr val="B43700"/>
                  </a:solidFill>
                  <a:latin typeface="Arial" panose="020B0604020202020204" pitchFamily="34" charset="0"/>
                  <a:cs typeface="Arial" panose="020B0604020202020204" pitchFamily="34" charset="0"/>
                </a:rPr>
                <a:t>23%</a:t>
              </a:r>
              <a:endParaRPr lang="es-MX" sz="3000" b="1" dirty="0">
                <a:solidFill>
                  <a:srgbClr val="B43700"/>
                </a:solidFill>
                <a:latin typeface="Arial" panose="020B0604020202020204" pitchFamily="34" charset="0"/>
                <a:cs typeface="Arial" panose="020B0604020202020204" pitchFamily="34" charset="0"/>
              </a:endParaRPr>
            </a:p>
          </p:txBody>
        </p:sp>
        <p:pic>
          <p:nvPicPr>
            <p:cNvPr id="60" name="Graphic 59">
              <a:extLst>
                <a:ext uri="{FF2B5EF4-FFF2-40B4-BE49-F238E27FC236}">
                  <a16:creationId xmlns:a16="http://schemas.microsoft.com/office/drawing/2014/main" id="{C8F38382-8A41-4C9E-13BC-98374A81A6DF}"/>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8116692" y="5139195"/>
              <a:ext cx="628463" cy="628463"/>
            </a:xfrm>
            <a:prstGeom prst="rect">
              <a:avLst/>
            </a:prstGeom>
          </p:spPr>
        </p:pic>
        <p:sp>
          <p:nvSpPr>
            <p:cNvPr id="61" name="TextBox 60">
              <a:extLst>
                <a:ext uri="{FF2B5EF4-FFF2-40B4-BE49-F238E27FC236}">
                  <a16:creationId xmlns:a16="http://schemas.microsoft.com/office/drawing/2014/main" id="{D56C108B-D322-EA0A-3F24-E931499AC4BD}"/>
                </a:ext>
              </a:extLst>
            </p:cNvPr>
            <p:cNvSpPr txBox="1"/>
            <p:nvPr/>
          </p:nvSpPr>
          <p:spPr>
            <a:xfrm>
              <a:off x="10687949" y="5139195"/>
              <a:ext cx="1010847" cy="66172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Canadá</a:t>
              </a:r>
            </a:p>
            <a:p>
              <a:r>
                <a:rPr lang="es-MX" sz="3000" dirty="0">
                  <a:solidFill>
                    <a:srgbClr val="B43700"/>
                  </a:solidFill>
                  <a:latin typeface="Arial" panose="020B0604020202020204" pitchFamily="34" charset="0"/>
                  <a:cs typeface="Arial" panose="020B0604020202020204" pitchFamily="34" charset="0"/>
                </a:rPr>
                <a:t>25%</a:t>
              </a:r>
              <a:endParaRPr lang="es-MX" sz="3000" b="1" dirty="0">
                <a:solidFill>
                  <a:srgbClr val="B43700"/>
                </a:solidFill>
                <a:latin typeface="Arial" panose="020B0604020202020204" pitchFamily="34" charset="0"/>
                <a:cs typeface="Arial" panose="020B0604020202020204" pitchFamily="34" charset="0"/>
              </a:endParaRPr>
            </a:p>
          </p:txBody>
        </p:sp>
        <p:pic>
          <p:nvPicPr>
            <p:cNvPr id="62" name="Graphic 61">
              <a:extLst>
                <a:ext uri="{FF2B5EF4-FFF2-40B4-BE49-F238E27FC236}">
                  <a16:creationId xmlns:a16="http://schemas.microsoft.com/office/drawing/2014/main" id="{D36774CF-C910-4EB2-F698-8B6B3A03CFC0}"/>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10020210" y="5136319"/>
              <a:ext cx="628463" cy="628463"/>
            </a:xfrm>
            <a:prstGeom prst="rect">
              <a:avLst/>
            </a:prstGeom>
          </p:spPr>
        </p:pic>
        <p:sp>
          <p:nvSpPr>
            <p:cNvPr id="70" name="TextBox 69">
              <a:extLst>
                <a:ext uri="{FF2B5EF4-FFF2-40B4-BE49-F238E27FC236}">
                  <a16:creationId xmlns:a16="http://schemas.microsoft.com/office/drawing/2014/main" id="{B076962B-0C83-5D16-AA2A-E97BCDFD4E12}"/>
                </a:ext>
              </a:extLst>
            </p:cNvPr>
            <p:cNvSpPr txBox="1"/>
            <p:nvPr/>
          </p:nvSpPr>
          <p:spPr>
            <a:xfrm>
              <a:off x="8784431" y="1995536"/>
              <a:ext cx="1010847" cy="661720"/>
            </a:xfrm>
            <a:prstGeom prst="rect">
              <a:avLst/>
            </a:prstGeom>
            <a:noFill/>
          </p:spPr>
          <p:txBody>
            <a:bodyPr wrap="square" lIns="0" tIns="0" rIns="0" bIns="0" rtlCol="0">
              <a:spAutoFit/>
            </a:bodyPr>
            <a:lstStyle/>
            <a:p>
              <a:r>
                <a:rPr lang="es-MX" sz="1300" b="1" dirty="0">
                  <a:latin typeface="Arial" panose="020B0604020202020204" pitchFamily="34" charset="0"/>
                  <a:cs typeface="Arial" panose="020B0604020202020204" pitchFamily="34" charset="0"/>
                </a:rPr>
                <a:t>EE.UU.</a:t>
              </a:r>
            </a:p>
            <a:p>
              <a:r>
                <a:rPr lang="es-MX" sz="3000" dirty="0">
                  <a:solidFill>
                    <a:srgbClr val="5C7D70"/>
                  </a:solidFill>
                  <a:latin typeface="Arial" panose="020B0604020202020204" pitchFamily="34" charset="0"/>
                  <a:cs typeface="Arial" panose="020B0604020202020204" pitchFamily="34" charset="0"/>
                </a:rPr>
                <a:t>35%</a:t>
              </a:r>
              <a:endParaRPr lang="es-MX" sz="3000" b="1" dirty="0">
                <a:solidFill>
                  <a:srgbClr val="5C7D70"/>
                </a:solidFill>
                <a:latin typeface="Arial" panose="020B0604020202020204" pitchFamily="34" charset="0"/>
                <a:cs typeface="Arial" panose="020B0604020202020204" pitchFamily="34" charset="0"/>
              </a:endParaRPr>
            </a:p>
          </p:txBody>
        </p:sp>
        <p:pic>
          <p:nvPicPr>
            <p:cNvPr id="71" name="Graphic 70">
              <a:extLst>
                <a:ext uri="{FF2B5EF4-FFF2-40B4-BE49-F238E27FC236}">
                  <a16:creationId xmlns:a16="http://schemas.microsoft.com/office/drawing/2014/main" id="{075B22C8-AD41-C76A-FF87-A8C1357BBB1B}"/>
                </a:ext>
              </a:extLst>
            </p:cNvPr>
            <p:cNvPicPr>
              <a:picLocks noChangeAspect="1"/>
            </p:cNvPicPr>
            <p:nvPr/>
          </p:nvPicPr>
          <p:blipFill>
            <a:blip r:embed="rId19">
              <a:extLst>
                <a:ext uri="{96DAC541-7B7A-43D3-8B79-37D633B846F1}">
                  <asvg:svgBlip xmlns:asvg="http://schemas.microsoft.com/office/drawing/2016/SVG/main" r:embed="rId20"/>
                </a:ext>
              </a:extLst>
            </a:blip>
            <a:srcRect/>
            <a:stretch/>
          </p:blipFill>
          <p:spPr>
            <a:xfrm>
              <a:off x="8116692" y="1992660"/>
              <a:ext cx="628463" cy="628463"/>
            </a:xfrm>
            <a:prstGeom prst="rect">
              <a:avLst/>
            </a:prstGeom>
          </p:spPr>
        </p:pic>
      </p:grpSp>
    </p:spTree>
    <p:extLst>
      <p:ext uri="{BB962C8B-B14F-4D97-AF65-F5344CB8AC3E}">
        <p14:creationId xmlns:p14="http://schemas.microsoft.com/office/powerpoint/2010/main" val="2968967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1697E150-37ED-665A-9F31-7ED561DC758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45761" y="2156233"/>
            <a:ext cx="637765" cy="637765"/>
          </a:xfrm>
          <a:prstGeom prst="rect">
            <a:avLst/>
          </a:prstGeom>
        </p:spPr>
      </p:pic>
      <p:sp>
        <p:nvSpPr>
          <p:cNvPr id="12" name="Title 1">
            <a:extLst>
              <a:ext uri="{FF2B5EF4-FFF2-40B4-BE49-F238E27FC236}">
                <a16:creationId xmlns:a16="http://schemas.microsoft.com/office/drawing/2014/main" id="{B0D62C30-263B-51C3-ACB7-B575F6D3EC85}"/>
              </a:ext>
            </a:extLst>
          </p:cNvPr>
          <p:cNvSpPr txBox="1">
            <a:spLocks/>
          </p:cNvSpPr>
          <p:nvPr/>
        </p:nvSpPr>
        <p:spPr>
          <a:xfrm>
            <a:off x="572543" y="2845390"/>
            <a:ext cx="3957927" cy="1502073"/>
          </a:xfrm>
          <a:prstGeom prst="rect">
            <a:avLst/>
          </a:prstGeom>
        </p:spPr>
        <p:txBody>
          <a:bodyPr lIns="0" tIns="0" rIns="0" bIns="0" anchor="ctr" anchorCtr="0"/>
          <a:lstStyle>
            <a:lvl1pPr algn="ctr" defTabSz="914400" rtl="0" eaLnBrk="1" latinLnBrk="0" hangingPunct="1">
              <a:lnSpc>
                <a:spcPct val="10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a:lstStyle>
          <a:p>
            <a:r>
              <a:rPr lang="en-US" dirty="0" err="1">
                <a:solidFill>
                  <a:srgbClr val="FFFFFF"/>
                </a:solidFill>
                <a:latin typeface="Arial"/>
                <a:cs typeface="Arial"/>
              </a:rPr>
              <a:t>Tendencias</a:t>
            </a:r>
            <a:r>
              <a:rPr lang="en-US" dirty="0">
                <a:solidFill>
                  <a:srgbClr val="FFFFFF"/>
                </a:solidFill>
                <a:latin typeface="Arial"/>
                <a:cs typeface="Arial"/>
              </a:rPr>
              <a:t> </a:t>
            </a:r>
            <a:r>
              <a:rPr lang="en-US" dirty="0" err="1">
                <a:solidFill>
                  <a:srgbClr val="FFFFFF"/>
                </a:solidFill>
                <a:latin typeface="Arial"/>
                <a:cs typeface="Arial"/>
              </a:rPr>
              <a:t>Laborales</a:t>
            </a:r>
            <a:r>
              <a:rPr lang="en-US" dirty="0">
                <a:solidFill>
                  <a:srgbClr val="FFFFFF"/>
                </a:solidFill>
                <a:latin typeface="Arial"/>
                <a:cs typeface="Arial"/>
              </a:rPr>
              <a:t> </a:t>
            </a:r>
            <a:r>
              <a:rPr lang="en-US" dirty="0" err="1">
                <a:solidFill>
                  <a:srgbClr val="FFFFFF"/>
                </a:solidFill>
                <a:latin typeface="Arial"/>
                <a:cs typeface="Arial"/>
              </a:rPr>
              <a:t>en</a:t>
            </a:r>
            <a:r>
              <a:rPr lang="en-US" dirty="0">
                <a:solidFill>
                  <a:srgbClr val="FFFFFF"/>
                </a:solidFill>
                <a:latin typeface="Arial"/>
                <a:cs typeface="Arial"/>
              </a:rPr>
              <a:t> Puerto Rico</a:t>
            </a:r>
          </a:p>
        </p:txBody>
      </p:sp>
    </p:spTree>
    <p:extLst>
      <p:ext uri="{BB962C8B-B14F-4D97-AF65-F5344CB8AC3E}">
        <p14:creationId xmlns:p14="http://schemas.microsoft.com/office/powerpoint/2010/main" val="1183192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5E5E4897-7837-6B17-9FA4-24866D6BE742}"/>
              </a:ext>
            </a:extLst>
          </p:cNvPr>
          <p:cNvPicPr>
            <a:picLocks noChangeAspect="1"/>
          </p:cNvPicPr>
          <p:nvPr/>
        </p:nvPicPr>
        <p:blipFill>
          <a:blip r:embed="rId3"/>
          <a:srcRect/>
          <a:stretch/>
        </p:blipFill>
        <p:spPr>
          <a:xfrm>
            <a:off x="1019175" y="2265752"/>
            <a:ext cx="10065429" cy="3223325"/>
          </a:xfrm>
          <a:prstGeom prst="rect">
            <a:avLst/>
          </a:prstGeom>
        </p:spPr>
      </p:pic>
      <p:sp>
        <p:nvSpPr>
          <p:cNvPr id="69" name="Rounded Rectangle 68">
            <a:extLst>
              <a:ext uri="{FF2B5EF4-FFF2-40B4-BE49-F238E27FC236}">
                <a16:creationId xmlns:a16="http://schemas.microsoft.com/office/drawing/2014/main" id="{1B3DDA7D-5B70-17C7-1804-24462C944A91}"/>
              </a:ext>
            </a:extLst>
          </p:cNvPr>
          <p:cNvSpPr/>
          <p:nvPr/>
        </p:nvSpPr>
        <p:spPr>
          <a:xfrm>
            <a:off x="7880322" y="2398704"/>
            <a:ext cx="3204282" cy="1514077"/>
          </a:xfrm>
          <a:prstGeom prst="roundRect">
            <a:avLst>
              <a:gd name="adj" fmla="val 2235"/>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228600" tIns="365760" rIns="228600" bIns="365760" rtlCol="0" anchor="ctr"/>
          <a:lstStyle/>
          <a:p>
            <a:pPr algn="ctr"/>
            <a:r>
              <a:rPr lang="en-US" sz="5000" b="1" dirty="0">
                <a:solidFill>
                  <a:schemeClr val="bg1"/>
                </a:solidFill>
                <a:latin typeface="Arial" panose="020B0604020202020204" pitchFamily="34" charset="0"/>
                <a:cs typeface="Arial" panose="020B0604020202020204" pitchFamily="34" charset="0"/>
              </a:rPr>
              <a:t>3</a:t>
            </a:r>
            <a:endParaRPr lang="en-US" sz="5000" b="1" dirty="0">
              <a:solidFill>
                <a:schemeClr val="bg1"/>
              </a:solidFill>
              <a:effectLst/>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DC333F3D-44A9-8BDC-1D0A-4E4BEA234E5A}"/>
              </a:ext>
            </a:extLst>
          </p:cNvPr>
          <p:cNvSpPr>
            <a:spLocks noGrp="1"/>
          </p:cNvSpPr>
          <p:nvPr>
            <p:ph type="title"/>
          </p:nvPr>
        </p:nvSpPr>
        <p:spPr>
          <a:xfrm>
            <a:off x="1051956" y="492873"/>
            <a:ext cx="10207926" cy="1457128"/>
          </a:xfrm>
        </p:spPr>
        <p:txBody>
          <a:bodyPr/>
          <a:lstStyle/>
          <a:p>
            <a:r>
              <a:rPr lang="es-MX" sz="2400" dirty="0">
                <a:latin typeface="Arial"/>
                <a:cs typeface="Arial"/>
              </a:rPr>
              <a:t>Las organizaciones en Puerto Rico identifican los 3 principales retos al considerar empleos que requieren habilidades para el uso de inteligencia artificial (IA)</a:t>
            </a:r>
            <a:endParaRPr lang="en-US" sz="2400" dirty="0"/>
          </a:p>
        </p:txBody>
      </p:sp>
      <p:sp>
        <p:nvSpPr>
          <p:cNvPr id="67" name="Rounded Rectangle 66">
            <a:extLst>
              <a:ext uri="{FF2B5EF4-FFF2-40B4-BE49-F238E27FC236}">
                <a16:creationId xmlns:a16="http://schemas.microsoft.com/office/drawing/2014/main" id="{AC4FD1D6-B0D8-2E2A-98A6-2006DF1500B7}"/>
              </a:ext>
            </a:extLst>
          </p:cNvPr>
          <p:cNvSpPr/>
          <p:nvPr/>
        </p:nvSpPr>
        <p:spPr>
          <a:xfrm>
            <a:off x="1019174" y="2748187"/>
            <a:ext cx="3204282" cy="923284"/>
          </a:xfrm>
          <a:prstGeom prst="roundRect">
            <a:avLst>
              <a:gd name="adj" fmla="val 2235"/>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228600" tIns="365760" rIns="228600" bIns="365760" rtlCol="0" anchor="ctr"/>
          <a:lstStyle/>
          <a:p>
            <a:pPr algn="ctr"/>
            <a:r>
              <a:rPr lang="en-US" sz="4800" b="1" dirty="0">
                <a:solidFill>
                  <a:schemeClr val="bg1"/>
                </a:solidFill>
                <a:latin typeface="Arial" panose="020B0604020202020204" pitchFamily="34" charset="0"/>
                <a:cs typeface="Arial" panose="020B0604020202020204" pitchFamily="34" charset="0"/>
              </a:rPr>
              <a:t>1</a:t>
            </a:r>
            <a:endParaRPr lang="en-US" sz="4800" b="1" dirty="0">
              <a:solidFill>
                <a:schemeClr val="bg1"/>
              </a:solidFill>
              <a:effectLst/>
              <a:latin typeface="Arial" panose="020B0604020202020204" pitchFamily="34" charset="0"/>
              <a:cs typeface="Arial" panose="020B0604020202020204" pitchFamily="34" charset="0"/>
            </a:endParaRPr>
          </a:p>
        </p:txBody>
      </p:sp>
      <p:sp>
        <p:nvSpPr>
          <p:cNvPr id="68" name="Rounded Rectangle 67">
            <a:extLst>
              <a:ext uri="{FF2B5EF4-FFF2-40B4-BE49-F238E27FC236}">
                <a16:creationId xmlns:a16="http://schemas.microsoft.com/office/drawing/2014/main" id="{A6698733-C816-3F9B-D1FF-E43F16428B3E}"/>
              </a:ext>
            </a:extLst>
          </p:cNvPr>
          <p:cNvSpPr/>
          <p:nvPr/>
        </p:nvSpPr>
        <p:spPr>
          <a:xfrm>
            <a:off x="4449748" y="2773149"/>
            <a:ext cx="3204282" cy="765185"/>
          </a:xfrm>
          <a:prstGeom prst="roundRect">
            <a:avLst>
              <a:gd name="adj" fmla="val 2235"/>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274320" tIns="365760" rIns="274320" bIns="365760" rtlCol="0" anchor="ctr"/>
          <a:lstStyle/>
          <a:p>
            <a:pPr algn="ctr"/>
            <a:r>
              <a:rPr lang="en-US" sz="5000" b="1" dirty="0">
                <a:solidFill>
                  <a:schemeClr val="bg1"/>
                </a:solidFill>
                <a:latin typeface="Arial" panose="020B0604020202020204" pitchFamily="34" charset="0"/>
                <a:cs typeface="Arial" panose="020B0604020202020204" pitchFamily="34" charset="0"/>
              </a:rPr>
              <a:t>2</a:t>
            </a:r>
            <a:endParaRPr lang="en-US" sz="5000" b="1" dirty="0">
              <a:solidFill>
                <a:schemeClr val="bg1"/>
              </a:solidFill>
              <a:effectLst/>
              <a:latin typeface="Arial" panose="020B0604020202020204" pitchFamily="34" charset="0"/>
              <a:cs typeface="Arial" panose="020B0604020202020204" pitchFamily="34" charset="0"/>
            </a:endParaRPr>
          </a:p>
        </p:txBody>
      </p:sp>
      <p:sp>
        <p:nvSpPr>
          <p:cNvPr id="4" name="Rectángulo 3"/>
          <p:cNvSpPr/>
          <p:nvPr/>
        </p:nvSpPr>
        <p:spPr>
          <a:xfrm>
            <a:off x="8191083" y="3696433"/>
            <a:ext cx="2635600" cy="969496"/>
          </a:xfrm>
          <a:prstGeom prst="rect">
            <a:avLst/>
          </a:prstGeom>
        </p:spPr>
        <p:txBody>
          <a:bodyPr wrap="square">
            <a:spAutoFit/>
          </a:bodyPr>
          <a:lstStyle/>
          <a:p>
            <a:pPr algn="ctr"/>
            <a:r>
              <a:rPr lang="es-MX" sz="1900" dirty="0">
                <a:solidFill>
                  <a:schemeClr val="bg1"/>
                </a:solidFill>
                <a:latin typeface="Arial" panose="020B0604020202020204" pitchFamily="34" charset="0"/>
                <a:cs typeface="Arial" panose="020B0604020202020204" pitchFamily="34" charset="0"/>
              </a:rPr>
              <a:t>Comprender qué habilidades existentes deben actualizarse</a:t>
            </a:r>
          </a:p>
        </p:txBody>
      </p:sp>
      <p:sp>
        <p:nvSpPr>
          <p:cNvPr id="5" name="Rectángulo 4"/>
          <p:cNvSpPr/>
          <p:nvPr/>
        </p:nvSpPr>
        <p:spPr>
          <a:xfrm>
            <a:off x="4729046" y="3696433"/>
            <a:ext cx="2645686" cy="1261884"/>
          </a:xfrm>
          <a:prstGeom prst="rect">
            <a:avLst/>
          </a:prstGeom>
        </p:spPr>
        <p:txBody>
          <a:bodyPr wrap="square">
            <a:spAutoFit/>
          </a:bodyPr>
          <a:lstStyle/>
          <a:p>
            <a:pPr algn="ctr"/>
            <a:r>
              <a:rPr lang="es-MX" sz="1900" dirty="0">
                <a:solidFill>
                  <a:schemeClr val="bg1"/>
                </a:solidFill>
                <a:latin typeface="Arial" panose="020B0604020202020204" pitchFamily="34" charset="0"/>
                <a:cs typeface="Arial" panose="020B0604020202020204" pitchFamily="34" charset="0"/>
              </a:rPr>
              <a:t>Capacitar al personal para que aproveche la IA en sus funciones</a:t>
            </a:r>
            <a:endParaRPr lang="en-US" sz="1900" dirty="0">
              <a:solidFill>
                <a:schemeClr val="bg1"/>
              </a:solidFill>
              <a:latin typeface="Arial" panose="020B0604020202020204" pitchFamily="34" charset="0"/>
              <a:cs typeface="Arial" panose="020B0604020202020204" pitchFamily="34" charset="0"/>
            </a:endParaRPr>
          </a:p>
          <a:p>
            <a:pPr algn="ctr"/>
            <a:endParaRPr lang="es-MX" sz="1900" dirty="0">
              <a:solidFill>
                <a:schemeClr val="bg1"/>
              </a:solidFill>
              <a:latin typeface="Arial" panose="020B0604020202020204" pitchFamily="34" charset="0"/>
              <a:cs typeface="Arial" panose="020B0604020202020204" pitchFamily="34" charset="0"/>
            </a:endParaRPr>
          </a:p>
        </p:txBody>
      </p:sp>
      <p:sp>
        <p:nvSpPr>
          <p:cNvPr id="6" name="Rectángulo 5"/>
          <p:cNvSpPr/>
          <p:nvPr/>
        </p:nvSpPr>
        <p:spPr>
          <a:xfrm>
            <a:off x="1408908" y="3604993"/>
            <a:ext cx="2424814" cy="969496"/>
          </a:xfrm>
          <a:prstGeom prst="rect">
            <a:avLst/>
          </a:prstGeom>
        </p:spPr>
        <p:txBody>
          <a:bodyPr wrap="square">
            <a:spAutoFit/>
          </a:bodyPr>
          <a:lstStyle/>
          <a:p>
            <a:pPr algn="ctr"/>
            <a:r>
              <a:rPr lang="en-US" sz="1900" dirty="0" err="1">
                <a:solidFill>
                  <a:schemeClr val="bg1"/>
                </a:solidFill>
                <a:latin typeface="Arial" panose="020B0604020202020204" pitchFamily="34" charset="0"/>
                <a:cs typeface="Arial" panose="020B0604020202020204" pitchFamily="34" charset="0"/>
              </a:rPr>
              <a:t>Defininr</a:t>
            </a:r>
            <a:r>
              <a:rPr lang="en-US" sz="1900" dirty="0">
                <a:solidFill>
                  <a:schemeClr val="bg1"/>
                </a:solidFill>
                <a:latin typeface="Arial" panose="020B0604020202020204" pitchFamily="34" charset="0"/>
                <a:cs typeface="Arial" panose="020B0604020202020204" pitchFamily="34" charset="0"/>
              </a:rPr>
              <a:t> </a:t>
            </a:r>
            <a:r>
              <a:rPr lang="en-US" sz="1900" dirty="0" err="1">
                <a:solidFill>
                  <a:schemeClr val="bg1"/>
                </a:solidFill>
                <a:latin typeface="Arial" panose="020B0604020202020204" pitchFamily="34" charset="0"/>
                <a:cs typeface="Arial" panose="020B0604020202020204" pitchFamily="34" charset="0"/>
              </a:rPr>
              <a:t>posiciones</a:t>
            </a:r>
            <a:r>
              <a:rPr lang="en-US" sz="1900" dirty="0">
                <a:solidFill>
                  <a:schemeClr val="bg1"/>
                </a:solidFill>
                <a:latin typeface="Arial" panose="020B0604020202020204" pitchFamily="34" charset="0"/>
                <a:cs typeface="Arial" panose="020B0604020202020204" pitchFamily="34" charset="0"/>
              </a:rPr>
              <a:t> que </a:t>
            </a:r>
            <a:r>
              <a:rPr lang="en-US" sz="1900" dirty="0" err="1">
                <a:solidFill>
                  <a:schemeClr val="bg1"/>
                </a:solidFill>
                <a:latin typeface="Arial" panose="020B0604020202020204" pitchFamily="34" charset="0"/>
                <a:cs typeface="Arial" panose="020B0604020202020204" pitchFamily="34" charset="0"/>
              </a:rPr>
              <a:t>puedan</a:t>
            </a:r>
            <a:r>
              <a:rPr lang="en-US" sz="1900" dirty="0">
                <a:solidFill>
                  <a:schemeClr val="bg1"/>
                </a:solidFill>
                <a:latin typeface="Arial" panose="020B0604020202020204" pitchFamily="34" charset="0"/>
                <a:cs typeface="Arial" panose="020B0604020202020204" pitchFamily="34" charset="0"/>
              </a:rPr>
              <a:t> </a:t>
            </a:r>
            <a:r>
              <a:rPr lang="en-US" sz="1900" dirty="0" err="1">
                <a:solidFill>
                  <a:schemeClr val="bg1"/>
                </a:solidFill>
                <a:latin typeface="Arial" panose="020B0604020202020204" pitchFamily="34" charset="0"/>
                <a:cs typeface="Arial" panose="020B0604020202020204" pitchFamily="34" charset="0"/>
              </a:rPr>
              <a:t>beneficiarse</a:t>
            </a:r>
            <a:r>
              <a:rPr lang="en-US" sz="1900" dirty="0">
                <a:solidFill>
                  <a:schemeClr val="bg1"/>
                </a:solidFill>
                <a:latin typeface="Arial" panose="020B0604020202020204" pitchFamily="34" charset="0"/>
                <a:cs typeface="Arial" panose="020B0604020202020204" pitchFamily="34" charset="0"/>
              </a:rPr>
              <a:t> de IA</a:t>
            </a:r>
          </a:p>
        </p:txBody>
      </p:sp>
      <p:pic>
        <p:nvPicPr>
          <p:cNvPr id="3" name="Graphic 52">
            <a:extLst>
              <a:ext uri="{FF2B5EF4-FFF2-40B4-BE49-F238E27FC236}">
                <a16:creationId xmlns:a16="http://schemas.microsoft.com/office/drawing/2014/main" id="{64B4C07D-B890-2EBC-DBA8-D38E22DAD1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82466" y="1434170"/>
            <a:ext cx="1052538" cy="971573"/>
          </a:xfrm>
          <a:prstGeom prst="rect">
            <a:avLst/>
          </a:prstGeom>
        </p:spPr>
      </p:pic>
      <p:sp>
        <p:nvSpPr>
          <p:cNvPr id="7" name="TextBox 53">
            <a:extLst>
              <a:ext uri="{FF2B5EF4-FFF2-40B4-BE49-F238E27FC236}">
                <a16:creationId xmlns:a16="http://schemas.microsoft.com/office/drawing/2014/main" id="{BCACC46D-E188-B7F4-7368-DCB1F9FC2250}"/>
              </a:ext>
            </a:extLst>
          </p:cNvPr>
          <p:cNvSpPr txBox="1"/>
          <p:nvPr/>
        </p:nvSpPr>
        <p:spPr>
          <a:xfrm>
            <a:off x="9795322" y="1715763"/>
            <a:ext cx="426826" cy="384721"/>
          </a:xfrm>
          <a:prstGeom prst="rect">
            <a:avLst/>
          </a:prstGeom>
          <a:noFill/>
        </p:spPr>
        <p:txBody>
          <a:bodyPr wrap="square" rtlCol="0" anchor="ctr" anchorCtr="0">
            <a:spAutoFit/>
          </a:bodyPr>
          <a:lstStyle/>
          <a:p>
            <a:pPr algn="ctr"/>
            <a:r>
              <a:rPr lang="en-US" sz="1900" dirty="0">
                <a:solidFill>
                  <a:schemeClr val="bg1"/>
                </a:solidFill>
              </a:rPr>
              <a:t>AI</a:t>
            </a:r>
          </a:p>
        </p:txBody>
      </p:sp>
    </p:spTree>
    <p:extLst>
      <p:ext uri="{BB962C8B-B14F-4D97-AF65-F5344CB8AC3E}">
        <p14:creationId xmlns:p14="http://schemas.microsoft.com/office/powerpoint/2010/main" val="3005867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00896-5118-B1F7-FF3D-59EEC758388B}"/>
              </a:ext>
            </a:extLst>
          </p:cNvPr>
          <p:cNvSpPr>
            <a:spLocks noGrp="1"/>
          </p:cNvSpPr>
          <p:nvPr>
            <p:ph type="title"/>
          </p:nvPr>
        </p:nvSpPr>
        <p:spPr>
          <a:xfrm>
            <a:off x="598818" y="2604525"/>
            <a:ext cx="3931652" cy="1648949"/>
          </a:xfrm>
        </p:spPr>
        <p:txBody>
          <a:bodyPr/>
          <a:lstStyle/>
          <a:p>
            <a:r>
              <a:rPr lang="es-MX" dirty="0"/>
              <a:t>Expectativas por Sector</a:t>
            </a:r>
          </a:p>
        </p:txBody>
      </p:sp>
      <p:pic>
        <p:nvPicPr>
          <p:cNvPr id="8" name="Graphic 7">
            <a:extLst>
              <a:ext uri="{FF2B5EF4-FFF2-40B4-BE49-F238E27FC236}">
                <a16:creationId xmlns:a16="http://schemas.microsoft.com/office/drawing/2014/main" id="{0F964C84-C406-DD80-D4C2-21D28374E2C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52891" y="1823217"/>
            <a:ext cx="730635" cy="730635"/>
          </a:xfrm>
          <a:prstGeom prst="rect">
            <a:avLst/>
          </a:prstGeom>
        </p:spPr>
      </p:pic>
    </p:spTree>
    <p:extLst>
      <p:ext uri="{BB962C8B-B14F-4D97-AF65-F5344CB8AC3E}">
        <p14:creationId xmlns:p14="http://schemas.microsoft.com/office/powerpoint/2010/main" val="579923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Content Placeholder 9">
            <a:extLst>
              <a:ext uri="{FF2B5EF4-FFF2-40B4-BE49-F238E27FC236}">
                <a16:creationId xmlns:a16="http://schemas.microsoft.com/office/drawing/2014/main" id="{CEEC2B35-3B85-4796-DB29-B7FA6144E22D}"/>
              </a:ext>
            </a:extLst>
          </p:cNvPr>
          <p:cNvSpPr>
            <a:spLocks noGrp="1"/>
          </p:cNvSpPr>
          <p:nvPr>
            <p:ph idx="1"/>
          </p:nvPr>
        </p:nvSpPr>
        <p:spPr>
          <a:xfrm>
            <a:off x="1019175" y="2376117"/>
            <a:ext cx="4238624" cy="2967513"/>
          </a:xfrm>
        </p:spPr>
        <p:txBody>
          <a:bodyPr/>
          <a:lstStyle/>
          <a:p>
            <a:r>
              <a:rPr lang="es-MX" dirty="0">
                <a:latin typeface="Arial"/>
                <a:cs typeface="Arial"/>
              </a:rPr>
              <a:t>El talento disponible se ve eclipsado por la demanda: el </a:t>
            </a:r>
            <a:r>
              <a:rPr lang="es-MX" b="1" dirty="0">
                <a:latin typeface="Arial"/>
                <a:cs typeface="Arial"/>
              </a:rPr>
              <a:t>84% de las organizaciones informan dificultades para encontrar el talento que necesitan.*</a:t>
            </a:r>
          </a:p>
          <a:p>
            <a:r>
              <a:rPr lang="es-MX" dirty="0">
                <a:latin typeface="Arial"/>
                <a:cs typeface="Arial"/>
              </a:rPr>
              <a:t>Independientemente de la escasez de talento, </a:t>
            </a:r>
            <a:r>
              <a:rPr lang="es-MX" b="1" dirty="0">
                <a:latin typeface="Arial"/>
                <a:cs typeface="Arial"/>
              </a:rPr>
              <a:t>los</a:t>
            </a:r>
            <a:r>
              <a:rPr lang="es-MX" dirty="0">
                <a:latin typeface="Arial"/>
                <a:cs typeface="Arial"/>
              </a:rPr>
              <a:t> </a:t>
            </a:r>
            <a:r>
              <a:rPr lang="es-MX" b="1" dirty="0">
                <a:latin typeface="Arial"/>
                <a:cs typeface="Arial"/>
              </a:rPr>
              <a:t>empleadores puertorriqueños anticipan una Tendencia Neta de Empleo neto de 74%, </a:t>
            </a:r>
            <a:r>
              <a:rPr lang="es-MX" dirty="0">
                <a:latin typeface="Arial"/>
                <a:cs typeface="Arial"/>
              </a:rPr>
              <a:t>debilitándose 16 p.p. en comparación con el trimestre anterior, y 66 p.p. desde la misma época del año pasado.</a:t>
            </a:r>
            <a:br>
              <a:rPr lang="en-US" dirty="0">
                <a:latin typeface="Arial"/>
                <a:cs typeface="Arial"/>
              </a:rPr>
            </a:br>
            <a:br>
              <a:rPr lang="en-US" dirty="0">
                <a:latin typeface="Arial"/>
                <a:cs typeface="Arial"/>
              </a:rPr>
            </a:br>
            <a:r>
              <a:rPr lang="en-US" b="1" dirty="0">
                <a:solidFill>
                  <a:schemeClr val="accent4"/>
                </a:solidFill>
                <a:latin typeface="Arial"/>
                <a:cs typeface="Arial"/>
              </a:rPr>
              <a:t>*</a:t>
            </a:r>
            <a:r>
              <a:rPr lang="en-US" sz="1100" dirty="0">
                <a:latin typeface="Arial"/>
                <a:cs typeface="Arial"/>
              </a:rPr>
              <a:t> The 2024 Global Talent Shortage, ManpowerGroup</a:t>
            </a:r>
            <a:endParaRPr lang="en-US" sz="1100" dirty="0"/>
          </a:p>
        </p:txBody>
      </p:sp>
      <p:sp>
        <p:nvSpPr>
          <p:cNvPr id="21" name="Title 7">
            <a:extLst>
              <a:ext uri="{FF2B5EF4-FFF2-40B4-BE49-F238E27FC236}">
                <a16:creationId xmlns:a16="http://schemas.microsoft.com/office/drawing/2014/main" id="{47C24EA1-95E7-C75E-7514-0D4EE38558EE}"/>
              </a:ext>
            </a:extLst>
          </p:cNvPr>
          <p:cNvSpPr>
            <a:spLocks noGrp="1"/>
          </p:cNvSpPr>
          <p:nvPr>
            <p:ph type="title"/>
          </p:nvPr>
        </p:nvSpPr>
        <p:spPr>
          <a:xfrm>
            <a:off x="1019175" y="1230899"/>
            <a:ext cx="4238624" cy="956621"/>
          </a:xfrm>
        </p:spPr>
        <p:txBody>
          <a:bodyPr/>
          <a:lstStyle/>
          <a:p>
            <a:r>
              <a:rPr lang="en-US" dirty="0"/>
              <a:t>       Servicios de Comunicación</a:t>
            </a:r>
          </a:p>
        </p:txBody>
      </p:sp>
      <p:pic>
        <p:nvPicPr>
          <p:cNvPr id="2" name="Graphic 1">
            <a:extLst>
              <a:ext uri="{FF2B5EF4-FFF2-40B4-BE49-F238E27FC236}">
                <a16:creationId xmlns:a16="http://schemas.microsoft.com/office/drawing/2014/main" id="{4D2485C4-165A-2F95-74D1-0BBC5BA82DE3}"/>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9174" y="923355"/>
            <a:ext cx="690355" cy="690355"/>
          </a:xfrm>
          <a:prstGeom prst="rect">
            <a:avLst/>
          </a:prstGeom>
        </p:spPr>
      </p:pic>
      <p:grpSp>
        <p:nvGrpSpPr>
          <p:cNvPr id="3" name="Group 2">
            <a:extLst>
              <a:ext uri="{FF2B5EF4-FFF2-40B4-BE49-F238E27FC236}">
                <a16:creationId xmlns:a16="http://schemas.microsoft.com/office/drawing/2014/main" id="{44109CA2-A17E-A033-FE54-E80BEC65ABC7}"/>
              </a:ext>
            </a:extLst>
          </p:cNvPr>
          <p:cNvGrpSpPr/>
          <p:nvPr/>
        </p:nvGrpSpPr>
        <p:grpSpPr>
          <a:xfrm>
            <a:off x="6072789" y="-9572"/>
            <a:ext cx="5100035" cy="6414329"/>
            <a:chOff x="6096000" y="-9572"/>
            <a:chExt cx="5100035" cy="6414329"/>
          </a:xfrm>
        </p:grpSpPr>
        <p:pic>
          <p:nvPicPr>
            <p:cNvPr id="4" name="Picture 3">
              <a:extLst>
                <a:ext uri="{FF2B5EF4-FFF2-40B4-BE49-F238E27FC236}">
                  <a16:creationId xmlns:a16="http://schemas.microsoft.com/office/drawing/2014/main" id="{22D61D46-4D1D-0A11-173D-C6D105125554}"/>
                </a:ext>
              </a:extLst>
            </p:cNvPr>
            <p:cNvPicPr>
              <a:picLocks noChangeAspect="1"/>
            </p:cNvPicPr>
            <p:nvPr/>
          </p:nvPicPr>
          <p:blipFill>
            <a:blip r:embed="rId5"/>
            <a:srcRect/>
            <a:stretch/>
          </p:blipFill>
          <p:spPr>
            <a:xfrm>
              <a:off x="6096000" y="-9572"/>
              <a:ext cx="5100035" cy="6414329"/>
            </a:xfrm>
            <a:prstGeom prst="rect">
              <a:avLst/>
            </a:prstGeom>
          </p:spPr>
        </p:pic>
        <p:grpSp>
          <p:nvGrpSpPr>
            <p:cNvPr id="5" name="Group 4">
              <a:extLst>
                <a:ext uri="{FF2B5EF4-FFF2-40B4-BE49-F238E27FC236}">
                  <a16:creationId xmlns:a16="http://schemas.microsoft.com/office/drawing/2014/main" id="{22704565-6D6B-F13A-22BB-EF25B7F8BC66}"/>
                </a:ext>
              </a:extLst>
            </p:cNvPr>
            <p:cNvGrpSpPr/>
            <p:nvPr/>
          </p:nvGrpSpPr>
          <p:grpSpPr>
            <a:xfrm>
              <a:off x="7839884" y="732492"/>
              <a:ext cx="1589056" cy="2296458"/>
              <a:chOff x="7839884" y="640765"/>
              <a:chExt cx="1589056" cy="2296458"/>
            </a:xfrm>
          </p:grpSpPr>
          <p:graphicFrame>
            <p:nvGraphicFramePr>
              <p:cNvPr id="11" name="Chart 10">
                <a:extLst>
                  <a:ext uri="{FF2B5EF4-FFF2-40B4-BE49-F238E27FC236}">
                    <a16:creationId xmlns:a16="http://schemas.microsoft.com/office/drawing/2014/main" id="{A52FB1E9-1C69-2C58-521B-56F7012D6C22}"/>
                  </a:ext>
                </a:extLst>
              </p:cNvPr>
              <p:cNvGraphicFramePr/>
              <p:nvPr>
                <p:extLst>
                  <p:ext uri="{D42A27DB-BD31-4B8C-83A1-F6EECF244321}">
                    <p14:modId xmlns:p14="http://schemas.microsoft.com/office/powerpoint/2010/main" val="3639115743"/>
                  </p:ext>
                </p:extLst>
              </p:nvPr>
            </p:nvGraphicFramePr>
            <p:xfrm>
              <a:off x="7839884" y="1342232"/>
              <a:ext cx="1589056" cy="1594991"/>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a:extLst>
                  <a:ext uri="{FF2B5EF4-FFF2-40B4-BE49-F238E27FC236}">
                    <a16:creationId xmlns:a16="http://schemas.microsoft.com/office/drawing/2014/main" id="{E62DB54E-C53E-5B73-CCE8-C91295392DDC}"/>
                  </a:ext>
                </a:extLst>
              </p:cNvPr>
              <p:cNvSpPr txBox="1"/>
              <p:nvPr/>
            </p:nvSpPr>
            <p:spPr>
              <a:xfrm>
                <a:off x="7870712" y="640765"/>
                <a:ext cx="1497319" cy="58477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solidFill>
                      <a:schemeClr val="bg1"/>
                    </a:solidFill>
                    <a:effectLst>
                      <a:outerShdw blurRad="317500" algn="tl" rotWithShape="0">
                        <a:prstClr val="black">
                          <a:alpha val="50000"/>
                        </a:prstClr>
                      </a:outerShdw>
                    </a:effectLst>
                    <a:latin typeface="Arial" panose="020B0604020202020204" pitchFamily="34" charset="0"/>
                    <a:cs typeface="Arial" panose="020B0604020202020204" pitchFamily="34" charset="0"/>
                  </a:rPr>
                  <a:t>Escasez de Talento</a:t>
                </a:r>
              </a:p>
            </p:txBody>
          </p:sp>
          <p:sp>
            <p:nvSpPr>
              <p:cNvPr id="13" name="Oval 12">
                <a:extLst>
                  <a:ext uri="{FF2B5EF4-FFF2-40B4-BE49-F238E27FC236}">
                    <a16:creationId xmlns:a16="http://schemas.microsoft.com/office/drawing/2014/main" id="{B783FBEB-7F73-F116-FAB7-782DBB192CA9}"/>
                  </a:ext>
                </a:extLst>
              </p:cNvPr>
              <p:cNvSpPr/>
              <p:nvPr/>
            </p:nvSpPr>
            <p:spPr>
              <a:xfrm>
                <a:off x="7962898" y="1468214"/>
                <a:ext cx="1343025" cy="134302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4"/>
                    </a:solidFill>
                    <a:latin typeface="Arial"/>
                    <a:cs typeface="Arial"/>
                  </a:rPr>
                  <a:t>84%</a:t>
                </a:r>
              </a:p>
              <a:p>
                <a:pPr algn="ctr"/>
                <a:endParaRPr lang="en-US" sz="3000" dirty="0">
                  <a:solidFill>
                    <a:schemeClr val="accent4"/>
                  </a:solidFill>
                  <a:latin typeface="Arial" panose="020B0604020202020204" pitchFamily="34" charset="0"/>
                  <a:cs typeface="Arial" panose="020B0604020202020204" pitchFamily="34" charset="0"/>
                </a:endParaRPr>
              </a:p>
            </p:txBody>
          </p:sp>
          <p:pic>
            <p:nvPicPr>
              <p:cNvPr id="14" name="Graphic 13">
                <a:extLst>
                  <a:ext uri="{FF2B5EF4-FFF2-40B4-BE49-F238E27FC236}">
                    <a16:creationId xmlns:a16="http://schemas.microsoft.com/office/drawing/2014/main" id="{F2596D69-8822-9E38-E4ED-92F163E2EE8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390018" y="2131234"/>
                <a:ext cx="458708" cy="458708"/>
              </a:xfrm>
              <a:prstGeom prst="rect">
                <a:avLst/>
              </a:prstGeom>
            </p:spPr>
          </p:pic>
        </p:grpSp>
        <p:grpSp>
          <p:nvGrpSpPr>
            <p:cNvPr id="6" name="Group 5">
              <a:extLst>
                <a:ext uri="{FF2B5EF4-FFF2-40B4-BE49-F238E27FC236}">
                  <a16:creationId xmlns:a16="http://schemas.microsoft.com/office/drawing/2014/main" id="{652DEA55-CA85-503E-71CF-0EE667843BE2}"/>
                </a:ext>
              </a:extLst>
            </p:cNvPr>
            <p:cNvGrpSpPr/>
            <p:nvPr/>
          </p:nvGrpSpPr>
          <p:grpSpPr>
            <a:xfrm>
              <a:off x="7363632" y="3438029"/>
              <a:ext cx="2541559" cy="2277944"/>
              <a:chOff x="7363632" y="3524799"/>
              <a:chExt cx="2541559" cy="2277944"/>
            </a:xfrm>
          </p:grpSpPr>
          <p:graphicFrame>
            <p:nvGraphicFramePr>
              <p:cNvPr id="7" name="Chart 6">
                <a:extLst>
                  <a:ext uri="{FF2B5EF4-FFF2-40B4-BE49-F238E27FC236}">
                    <a16:creationId xmlns:a16="http://schemas.microsoft.com/office/drawing/2014/main" id="{399D4D7B-7D3E-BEC5-936D-5DCD5061F837}"/>
                  </a:ext>
                </a:extLst>
              </p:cNvPr>
              <p:cNvGraphicFramePr/>
              <p:nvPr>
                <p:extLst>
                  <p:ext uri="{D42A27DB-BD31-4B8C-83A1-F6EECF244321}">
                    <p14:modId xmlns:p14="http://schemas.microsoft.com/office/powerpoint/2010/main" val="707921285"/>
                  </p:ext>
                </p:extLst>
              </p:nvPr>
            </p:nvGraphicFramePr>
            <p:xfrm>
              <a:off x="7826633" y="4207121"/>
              <a:ext cx="1589056" cy="1595622"/>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CC7EBAC6-2D84-74A5-47A2-C1D9EE5672D4}"/>
                  </a:ext>
                </a:extLst>
              </p:cNvPr>
              <p:cNvSpPr txBox="1"/>
              <p:nvPr/>
            </p:nvSpPr>
            <p:spPr>
              <a:xfrm>
                <a:off x="7363632" y="3524799"/>
                <a:ext cx="2541559" cy="58477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solidFill>
                      <a:schemeClr val="bg1"/>
                    </a:solidFill>
                    <a:effectLst>
                      <a:outerShdw blurRad="317500" algn="tl" rotWithShape="0">
                        <a:prstClr val="black">
                          <a:alpha val="50000"/>
                        </a:prstClr>
                      </a:outerShdw>
                    </a:effectLst>
                    <a:latin typeface="Arial" panose="020B0604020202020204" pitchFamily="34" charset="0"/>
                    <a:cs typeface="Arial" panose="020B0604020202020204" pitchFamily="34" charset="0"/>
                  </a:rPr>
                  <a:t>Expectativas de Empleo</a:t>
                </a:r>
              </a:p>
            </p:txBody>
          </p:sp>
          <p:sp>
            <p:nvSpPr>
              <p:cNvPr id="9" name="Oval 8">
                <a:extLst>
                  <a:ext uri="{FF2B5EF4-FFF2-40B4-BE49-F238E27FC236}">
                    <a16:creationId xmlns:a16="http://schemas.microsoft.com/office/drawing/2014/main" id="{B44180CB-9D18-B145-81C0-97C4C00D46C6}"/>
                  </a:ext>
                </a:extLst>
              </p:cNvPr>
              <p:cNvSpPr/>
              <p:nvPr/>
            </p:nvSpPr>
            <p:spPr>
              <a:xfrm>
                <a:off x="7952767" y="4334006"/>
                <a:ext cx="1341852" cy="1341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2"/>
                    </a:solidFill>
                    <a:latin typeface="Arial"/>
                    <a:cs typeface="Arial"/>
                  </a:rPr>
                  <a:t>74%</a:t>
                </a:r>
              </a:p>
              <a:p>
                <a:pPr algn="ctr"/>
                <a:endParaRPr lang="en-US" sz="3000" dirty="0">
                  <a:solidFill>
                    <a:schemeClr val="accent2"/>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EDD1F341-BD41-413C-4358-CAE2805AB14D}"/>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8402718" y="5047192"/>
                <a:ext cx="453078" cy="453078"/>
              </a:xfrm>
              <a:prstGeom prst="rect">
                <a:avLst/>
              </a:prstGeom>
            </p:spPr>
          </p:pic>
        </p:grpSp>
      </p:grpSp>
    </p:spTree>
    <p:extLst>
      <p:ext uri="{BB962C8B-B14F-4D97-AF65-F5344CB8AC3E}">
        <p14:creationId xmlns:p14="http://schemas.microsoft.com/office/powerpoint/2010/main" val="4195791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Content Placeholder 9">
            <a:extLst>
              <a:ext uri="{FF2B5EF4-FFF2-40B4-BE49-F238E27FC236}">
                <a16:creationId xmlns:a16="http://schemas.microsoft.com/office/drawing/2014/main" id="{CEEC2B35-3B85-4796-DB29-B7FA6144E22D}"/>
              </a:ext>
            </a:extLst>
          </p:cNvPr>
          <p:cNvSpPr>
            <a:spLocks noGrp="1"/>
          </p:cNvSpPr>
          <p:nvPr>
            <p:ph idx="1"/>
          </p:nvPr>
        </p:nvSpPr>
        <p:spPr>
          <a:xfrm>
            <a:off x="1019175" y="2376117"/>
            <a:ext cx="4238624" cy="3339856"/>
          </a:xfrm>
        </p:spPr>
        <p:txBody>
          <a:bodyPr/>
          <a:lstStyle/>
          <a:p>
            <a:r>
              <a:rPr lang="es-MX" dirty="0">
                <a:latin typeface="Arial"/>
                <a:cs typeface="Arial"/>
              </a:rPr>
              <a:t>La demanda de talento supera la oferta, donde el </a:t>
            </a:r>
            <a:r>
              <a:rPr lang="es-MX" b="1" dirty="0">
                <a:latin typeface="Arial"/>
                <a:cs typeface="Arial"/>
              </a:rPr>
              <a:t>79% de las organizaciones informan dificultades para encontrar el talento que necesitan.*</a:t>
            </a:r>
          </a:p>
          <a:p>
            <a:r>
              <a:rPr lang="es-MX" dirty="0">
                <a:latin typeface="Arial"/>
                <a:cs typeface="Arial"/>
              </a:rPr>
              <a:t>A pesar de la actual escasez de talento</a:t>
            </a:r>
            <a:r>
              <a:rPr lang="es-MX" b="1" dirty="0">
                <a:latin typeface="Arial"/>
                <a:cs typeface="Arial"/>
              </a:rPr>
              <a:t> los</a:t>
            </a:r>
            <a:r>
              <a:rPr lang="es-MX" dirty="0">
                <a:latin typeface="Arial"/>
                <a:cs typeface="Arial"/>
              </a:rPr>
              <a:t> </a:t>
            </a:r>
            <a:r>
              <a:rPr lang="es-MX" b="1" dirty="0">
                <a:latin typeface="Arial"/>
                <a:cs typeface="Arial"/>
              </a:rPr>
              <a:t>empleadores puertorriqueños anticipan una Tendencia Neta de Empleo neto de 64%, mejorando</a:t>
            </a:r>
            <a:r>
              <a:rPr lang="es-MX" dirty="0">
                <a:latin typeface="Arial"/>
                <a:cs typeface="Arial"/>
              </a:rPr>
              <a:t> 7% puntos porcentuales en comparación con el trimestre anterior y desde la misma época del año pasado 30 puntos porcentuales. </a:t>
            </a:r>
          </a:p>
          <a:p>
            <a:br>
              <a:rPr lang="en-US" dirty="0">
                <a:latin typeface="Arial"/>
                <a:cs typeface="Arial"/>
              </a:rPr>
            </a:br>
            <a:r>
              <a:rPr lang="en-US" b="1" dirty="0">
                <a:solidFill>
                  <a:schemeClr val="accent4"/>
                </a:solidFill>
                <a:latin typeface="Arial"/>
                <a:cs typeface="Arial"/>
              </a:rPr>
              <a:t>*</a:t>
            </a:r>
            <a:r>
              <a:rPr lang="en-US" sz="1100" dirty="0">
                <a:latin typeface="Arial"/>
                <a:cs typeface="Arial"/>
              </a:rPr>
              <a:t> The 2024 Global Talent Shortage, ManpowerGroup</a:t>
            </a:r>
            <a:endParaRPr lang="en-US" sz="1100" dirty="0"/>
          </a:p>
        </p:txBody>
      </p:sp>
      <p:sp>
        <p:nvSpPr>
          <p:cNvPr id="21" name="Title 7">
            <a:extLst>
              <a:ext uri="{FF2B5EF4-FFF2-40B4-BE49-F238E27FC236}">
                <a16:creationId xmlns:a16="http://schemas.microsoft.com/office/drawing/2014/main" id="{47C24EA1-95E7-C75E-7514-0D4EE38558EE}"/>
              </a:ext>
            </a:extLst>
          </p:cNvPr>
          <p:cNvSpPr>
            <a:spLocks noGrp="1"/>
          </p:cNvSpPr>
          <p:nvPr>
            <p:ph type="title"/>
          </p:nvPr>
        </p:nvSpPr>
        <p:spPr>
          <a:xfrm>
            <a:off x="1019175" y="1205499"/>
            <a:ext cx="4238624" cy="956621"/>
          </a:xfrm>
        </p:spPr>
        <p:txBody>
          <a:bodyPr/>
          <a:lstStyle/>
          <a:p>
            <a:r>
              <a:rPr lang="en-US" dirty="0"/>
              <a:t>       </a:t>
            </a:r>
            <a:r>
              <a:rPr lang="es-MX" dirty="0"/>
              <a:t>Tecnologías de la Información</a:t>
            </a:r>
          </a:p>
        </p:txBody>
      </p:sp>
      <p:pic>
        <p:nvPicPr>
          <p:cNvPr id="2" name="Graphic 1">
            <a:extLst>
              <a:ext uri="{FF2B5EF4-FFF2-40B4-BE49-F238E27FC236}">
                <a16:creationId xmlns:a16="http://schemas.microsoft.com/office/drawing/2014/main" id="{4D2485C4-165A-2F95-74D1-0BBC5BA82DE3}"/>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9174" y="979777"/>
            <a:ext cx="691603" cy="691603"/>
          </a:xfrm>
          <a:prstGeom prst="rect">
            <a:avLst/>
          </a:prstGeom>
        </p:spPr>
      </p:pic>
      <p:grpSp>
        <p:nvGrpSpPr>
          <p:cNvPr id="3" name="Group 2">
            <a:extLst>
              <a:ext uri="{FF2B5EF4-FFF2-40B4-BE49-F238E27FC236}">
                <a16:creationId xmlns:a16="http://schemas.microsoft.com/office/drawing/2014/main" id="{44109CA2-A17E-A033-FE54-E80BEC65ABC7}"/>
              </a:ext>
            </a:extLst>
          </p:cNvPr>
          <p:cNvGrpSpPr/>
          <p:nvPr/>
        </p:nvGrpSpPr>
        <p:grpSpPr>
          <a:xfrm>
            <a:off x="6072789" y="-9572"/>
            <a:ext cx="5100034" cy="6414329"/>
            <a:chOff x="6096000" y="-9572"/>
            <a:chExt cx="5100034" cy="6414329"/>
          </a:xfrm>
        </p:grpSpPr>
        <p:pic>
          <p:nvPicPr>
            <p:cNvPr id="4" name="Picture 3">
              <a:extLst>
                <a:ext uri="{FF2B5EF4-FFF2-40B4-BE49-F238E27FC236}">
                  <a16:creationId xmlns:a16="http://schemas.microsoft.com/office/drawing/2014/main" id="{22D61D46-4D1D-0A11-173D-C6D105125554}"/>
                </a:ext>
              </a:extLst>
            </p:cNvPr>
            <p:cNvPicPr>
              <a:picLocks noChangeAspect="1"/>
            </p:cNvPicPr>
            <p:nvPr/>
          </p:nvPicPr>
          <p:blipFill>
            <a:blip r:embed="rId5"/>
            <a:srcRect/>
            <a:stretch/>
          </p:blipFill>
          <p:spPr>
            <a:xfrm>
              <a:off x="6096000" y="-9572"/>
              <a:ext cx="5100034" cy="6414329"/>
            </a:xfrm>
            <a:prstGeom prst="rect">
              <a:avLst/>
            </a:prstGeom>
          </p:spPr>
        </p:pic>
        <p:grpSp>
          <p:nvGrpSpPr>
            <p:cNvPr id="5" name="Group 4">
              <a:extLst>
                <a:ext uri="{FF2B5EF4-FFF2-40B4-BE49-F238E27FC236}">
                  <a16:creationId xmlns:a16="http://schemas.microsoft.com/office/drawing/2014/main" id="{22704565-6D6B-F13A-22BB-EF25B7F8BC66}"/>
                </a:ext>
              </a:extLst>
            </p:cNvPr>
            <p:cNvGrpSpPr/>
            <p:nvPr/>
          </p:nvGrpSpPr>
          <p:grpSpPr>
            <a:xfrm>
              <a:off x="7739334" y="751637"/>
              <a:ext cx="1760076" cy="2277313"/>
              <a:chOff x="7739334" y="659910"/>
              <a:chExt cx="1760076" cy="2277313"/>
            </a:xfrm>
          </p:grpSpPr>
          <p:graphicFrame>
            <p:nvGraphicFramePr>
              <p:cNvPr id="11" name="Chart 10">
                <a:extLst>
                  <a:ext uri="{FF2B5EF4-FFF2-40B4-BE49-F238E27FC236}">
                    <a16:creationId xmlns:a16="http://schemas.microsoft.com/office/drawing/2014/main" id="{A52FB1E9-1C69-2C58-521B-56F7012D6C22}"/>
                  </a:ext>
                </a:extLst>
              </p:cNvPr>
              <p:cNvGraphicFramePr/>
              <p:nvPr>
                <p:extLst>
                  <p:ext uri="{D42A27DB-BD31-4B8C-83A1-F6EECF244321}">
                    <p14:modId xmlns:p14="http://schemas.microsoft.com/office/powerpoint/2010/main" val="3913600009"/>
                  </p:ext>
                </p:extLst>
              </p:nvPr>
            </p:nvGraphicFramePr>
            <p:xfrm>
              <a:off x="7839884" y="1342232"/>
              <a:ext cx="1589056" cy="1594991"/>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a:extLst>
                  <a:ext uri="{FF2B5EF4-FFF2-40B4-BE49-F238E27FC236}">
                    <a16:creationId xmlns:a16="http://schemas.microsoft.com/office/drawing/2014/main" id="{E62DB54E-C53E-5B73-CCE8-C91295392DDC}"/>
                  </a:ext>
                </a:extLst>
              </p:cNvPr>
              <p:cNvSpPr txBox="1"/>
              <p:nvPr/>
            </p:nvSpPr>
            <p:spPr>
              <a:xfrm>
                <a:off x="7739334" y="659910"/>
                <a:ext cx="1760076" cy="58477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solidFill>
                      <a:schemeClr val="bg1"/>
                    </a:solidFill>
                    <a:effectLst>
                      <a:outerShdw blurRad="317500" algn="tl" rotWithShape="0">
                        <a:prstClr val="black">
                          <a:alpha val="50000"/>
                        </a:prstClr>
                      </a:outerShdw>
                    </a:effectLst>
                    <a:latin typeface="Arial" panose="020B0604020202020204" pitchFamily="34" charset="0"/>
                    <a:cs typeface="Arial" panose="020B0604020202020204" pitchFamily="34" charset="0"/>
                  </a:rPr>
                  <a:t>Escasez de Talento</a:t>
                </a:r>
              </a:p>
            </p:txBody>
          </p:sp>
          <p:sp>
            <p:nvSpPr>
              <p:cNvPr id="13" name="Oval 12">
                <a:extLst>
                  <a:ext uri="{FF2B5EF4-FFF2-40B4-BE49-F238E27FC236}">
                    <a16:creationId xmlns:a16="http://schemas.microsoft.com/office/drawing/2014/main" id="{B783FBEB-7F73-F116-FAB7-782DBB192CA9}"/>
                  </a:ext>
                </a:extLst>
              </p:cNvPr>
              <p:cNvSpPr/>
              <p:nvPr/>
            </p:nvSpPr>
            <p:spPr>
              <a:xfrm>
                <a:off x="7962898" y="1468214"/>
                <a:ext cx="1343025" cy="134302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4"/>
                    </a:solidFill>
                    <a:latin typeface="Arial"/>
                    <a:cs typeface="Arial"/>
                  </a:rPr>
                  <a:t>79%</a:t>
                </a:r>
              </a:p>
              <a:p>
                <a:pPr algn="ctr"/>
                <a:endParaRPr lang="en-US" sz="3000" dirty="0">
                  <a:solidFill>
                    <a:schemeClr val="accent4"/>
                  </a:solidFill>
                  <a:latin typeface="Arial" panose="020B0604020202020204" pitchFamily="34" charset="0"/>
                  <a:cs typeface="Arial" panose="020B0604020202020204" pitchFamily="34" charset="0"/>
                </a:endParaRPr>
              </a:p>
            </p:txBody>
          </p:sp>
          <p:pic>
            <p:nvPicPr>
              <p:cNvPr id="14" name="Graphic 13">
                <a:extLst>
                  <a:ext uri="{FF2B5EF4-FFF2-40B4-BE49-F238E27FC236}">
                    <a16:creationId xmlns:a16="http://schemas.microsoft.com/office/drawing/2014/main" id="{F2596D69-8822-9E38-E4ED-92F163E2EE8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390018" y="2131234"/>
                <a:ext cx="458708" cy="458708"/>
              </a:xfrm>
              <a:prstGeom prst="rect">
                <a:avLst/>
              </a:prstGeom>
            </p:spPr>
          </p:pic>
        </p:grpSp>
        <p:grpSp>
          <p:nvGrpSpPr>
            <p:cNvPr id="6" name="Group 5">
              <a:extLst>
                <a:ext uri="{FF2B5EF4-FFF2-40B4-BE49-F238E27FC236}">
                  <a16:creationId xmlns:a16="http://schemas.microsoft.com/office/drawing/2014/main" id="{652DEA55-CA85-503E-71CF-0EE667843BE2}"/>
                </a:ext>
              </a:extLst>
            </p:cNvPr>
            <p:cNvGrpSpPr/>
            <p:nvPr/>
          </p:nvGrpSpPr>
          <p:grpSpPr>
            <a:xfrm>
              <a:off x="7363632" y="3438029"/>
              <a:ext cx="2541559" cy="2277944"/>
              <a:chOff x="7363632" y="3524799"/>
              <a:chExt cx="2541559" cy="2277944"/>
            </a:xfrm>
          </p:grpSpPr>
          <p:graphicFrame>
            <p:nvGraphicFramePr>
              <p:cNvPr id="7" name="Chart 6">
                <a:extLst>
                  <a:ext uri="{FF2B5EF4-FFF2-40B4-BE49-F238E27FC236}">
                    <a16:creationId xmlns:a16="http://schemas.microsoft.com/office/drawing/2014/main" id="{399D4D7B-7D3E-BEC5-936D-5DCD5061F837}"/>
                  </a:ext>
                </a:extLst>
              </p:cNvPr>
              <p:cNvGraphicFramePr/>
              <p:nvPr>
                <p:extLst>
                  <p:ext uri="{D42A27DB-BD31-4B8C-83A1-F6EECF244321}">
                    <p14:modId xmlns:p14="http://schemas.microsoft.com/office/powerpoint/2010/main" val="2550672491"/>
                  </p:ext>
                </p:extLst>
              </p:nvPr>
            </p:nvGraphicFramePr>
            <p:xfrm>
              <a:off x="7826633" y="4207121"/>
              <a:ext cx="1589056" cy="1595622"/>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CC7EBAC6-2D84-74A5-47A2-C1D9EE5672D4}"/>
                  </a:ext>
                </a:extLst>
              </p:cNvPr>
              <p:cNvSpPr txBox="1"/>
              <p:nvPr/>
            </p:nvSpPr>
            <p:spPr>
              <a:xfrm>
                <a:off x="7363632" y="3524799"/>
                <a:ext cx="2541559" cy="58477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solidFill>
                      <a:schemeClr val="bg1"/>
                    </a:solidFill>
                    <a:effectLst>
                      <a:outerShdw blurRad="317500" algn="tl" rotWithShape="0">
                        <a:prstClr val="black">
                          <a:alpha val="50000"/>
                        </a:prstClr>
                      </a:outerShdw>
                    </a:effectLst>
                    <a:latin typeface="Arial" panose="020B0604020202020204" pitchFamily="34" charset="0"/>
                    <a:cs typeface="Arial" panose="020B0604020202020204" pitchFamily="34" charset="0"/>
                  </a:rPr>
                  <a:t>Expectativas de Empleo</a:t>
                </a:r>
              </a:p>
            </p:txBody>
          </p:sp>
          <p:sp>
            <p:nvSpPr>
              <p:cNvPr id="9" name="Oval 8">
                <a:extLst>
                  <a:ext uri="{FF2B5EF4-FFF2-40B4-BE49-F238E27FC236}">
                    <a16:creationId xmlns:a16="http://schemas.microsoft.com/office/drawing/2014/main" id="{B44180CB-9D18-B145-81C0-97C4C00D46C6}"/>
                  </a:ext>
                </a:extLst>
              </p:cNvPr>
              <p:cNvSpPr/>
              <p:nvPr/>
            </p:nvSpPr>
            <p:spPr>
              <a:xfrm>
                <a:off x="7952767" y="4334006"/>
                <a:ext cx="1341852" cy="1341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2"/>
                    </a:solidFill>
                    <a:latin typeface="Arial"/>
                    <a:cs typeface="Arial"/>
                  </a:rPr>
                  <a:t>64%</a:t>
                </a:r>
              </a:p>
              <a:p>
                <a:pPr algn="ctr"/>
                <a:endParaRPr lang="en-US" sz="3000" dirty="0">
                  <a:solidFill>
                    <a:schemeClr val="accent2"/>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EDD1F341-BD41-413C-4358-CAE2805AB14D}"/>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8402718" y="5047192"/>
                <a:ext cx="453078" cy="453078"/>
              </a:xfrm>
              <a:prstGeom prst="rect">
                <a:avLst/>
              </a:prstGeom>
            </p:spPr>
          </p:pic>
        </p:grpSp>
      </p:grpSp>
    </p:spTree>
    <p:extLst>
      <p:ext uri="{BB962C8B-B14F-4D97-AF65-F5344CB8AC3E}">
        <p14:creationId xmlns:p14="http://schemas.microsoft.com/office/powerpoint/2010/main" val="1018276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Content Placeholder 9">
            <a:extLst>
              <a:ext uri="{FF2B5EF4-FFF2-40B4-BE49-F238E27FC236}">
                <a16:creationId xmlns:a16="http://schemas.microsoft.com/office/drawing/2014/main" id="{CEEC2B35-3B85-4796-DB29-B7FA6144E22D}"/>
              </a:ext>
            </a:extLst>
          </p:cNvPr>
          <p:cNvSpPr>
            <a:spLocks noGrp="1"/>
          </p:cNvSpPr>
          <p:nvPr>
            <p:ph idx="1"/>
          </p:nvPr>
        </p:nvSpPr>
        <p:spPr>
          <a:xfrm>
            <a:off x="1019175" y="2388038"/>
            <a:ext cx="4126983" cy="2967513"/>
          </a:xfrm>
        </p:spPr>
        <p:txBody>
          <a:bodyPr/>
          <a:lstStyle/>
          <a:p>
            <a:r>
              <a:rPr lang="es-MX" dirty="0">
                <a:latin typeface="Arial"/>
                <a:cs typeface="Arial"/>
              </a:rPr>
              <a:t>La demanda de talento supera la oferta, donde el </a:t>
            </a:r>
            <a:r>
              <a:rPr lang="es-MX" b="1" dirty="0">
                <a:latin typeface="Arial"/>
                <a:cs typeface="Arial"/>
              </a:rPr>
              <a:t>87% de las organizaciones informan dificultades para encontrar el talento que necesitan.*</a:t>
            </a:r>
          </a:p>
          <a:p>
            <a:r>
              <a:rPr lang="es-MX" dirty="0">
                <a:latin typeface="Arial"/>
                <a:cs typeface="Arial"/>
              </a:rPr>
              <a:t>Incluso con la falta de talento disponible</a:t>
            </a:r>
            <a:r>
              <a:rPr lang="es-MX" b="1" dirty="0">
                <a:latin typeface="Arial"/>
                <a:cs typeface="Arial"/>
              </a:rPr>
              <a:t> los</a:t>
            </a:r>
            <a:r>
              <a:rPr lang="es-MX" dirty="0">
                <a:latin typeface="Arial"/>
                <a:cs typeface="Arial"/>
              </a:rPr>
              <a:t> </a:t>
            </a:r>
            <a:r>
              <a:rPr lang="es-MX" b="1" dirty="0">
                <a:latin typeface="Arial"/>
                <a:cs typeface="Arial"/>
              </a:rPr>
              <a:t>empleadores puertorriqueños anticipan una Tendencia Neta de Empleo neto de 49%</a:t>
            </a:r>
            <a:r>
              <a:rPr lang="es-MX" dirty="0">
                <a:latin typeface="Arial"/>
                <a:cs typeface="Arial"/>
              </a:rPr>
              <a:t>, mejorando desde el trimestre anterior y en comparación con esta época del año pasado en 28 y 19 puntos porcentuales, respectivamente.</a:t>
            </a:r>
          </a:p>
          <a:p>
            <a:br>
              <a:rPr lang="en-US" dirty="0">
                <a:latin typeface="Arial"/>
                <a:cs typeface="Arial"/>
              </a:rPr>
            </a:br>
            <a:r>
              <a:rPr lang="en-US" b="1" dirty="0">
                <a:solidFill>
                  <a:schemeClr val="accent4"/>
                </a:solidFill>
                <a:latin typeface="Arial"/>
                <a:cs typeface="Arial"/>
              </a:rPr>
              <a:t>*</a:t>
            </a:r>
            <a:r>
              <a:rPr lang="en-US" sz="1100" dirty="0">
                <a:latin typeface="Arial"/>
                <a:cs typeface="Arial"/>
              </a:rPr>
              <a:t> </a:t>
            </a:r>
            <a:r>
              <a:rPr lang="en-US" sz="1100">
                <a:latin typeface="Arial"/>
                <a:cs typeface="Arial"/>
              </a:rPr>
              <a:t>The 2024 </a:t>
            </a:r>
            <a:r>
              <a:rPr lang="en-US" sz="1100" dirty="0">
                <a:latin typeface="Arial"/>
                <a:cs typeface="Arial"/>
              </a:rPr>
              <a:t>Global Talent Shortage, ManpowerGroup</a:t>
            </a:r>
            <a:endParaRPr lang="en-US" sz="1100" dirty="0"/>
          </a:p>
        </p:txBody>
      </p:sp>
      <p:sp>
        <p:nvSpPr>
          <p:cNvPr id="21" name="Title 7">
            <a:extLst>
              <a:ext uri="{FF2B5EF4-FFF2-40B4-BE49-F238E27FC236}">
                <a16:creationId xmlns:a16="http://schemas.microsoft.com/office/drawing/2014/main" id="{47C24EA1-95E7-C75E-7514-0D4EE38558EE}"/>
              </a:ext>
            </a:extLst>
          </p:cNvPr>
          <p:cNvSpPr>
            <a:spLocks noGrp="1"/>
          </p:cNvSpPr>
          <p:nvPr>
            <p:ph type="title"/>
          </p:nvPr>
        </p:nvSpPr>
        <p:spPr>
          <a:xfrm>
            <a:off x="1019175" y="1242820"/>
            <a:ext cx="4238624" cy="956621"/>
          </a:xfrm>
        </p:spPr>
        <p:txBody>
          <a:bodyPr/>
          <a:lstStyle/>
          <a:p>
            <a:r>
              <a:rPr lang="en-US" dirty="0"/>
              <a:t>       </a:t>
            </a:r>
            <a:r>
              <a:rPr lang="es-MX" dirty="0"/>
              <a:t>Manufactura</a:t>
            </a:r>
          </a:p>
        </p:txBody>
      </p:sp>
      <p:grpSp>
        <p:nvGrpSpPr>
          <p:cNvPr id="3" name="Group 2">
            <a:extLst>
              <a:ext uri="{FF2B5EF4-FFF2-40B4-BE49-F238E27FC236}">
                <a16:creationId xmlns:a16="http://schemas.microsoft.com/office/drawing/2014/main" id="{44109CA2-A17E-A033-FE54-E80BEC65ABC7}"/>
              </a:ext>
            </a:extLst>
          </p:cNvPr>
          <p:cNvGrpSpPr/>
          <p:nvPr/>
        </p:nvGrpSpPr>
        <p:grpSpPr>
          <a:xfrm>
            <a:off x="6072789" y="-9572"/>
            <a:ext cx="5100034" cy="6414329"/>
            <a:chOff x="6096000" y="-9572"/>
            <a:chExt cx="5100034" cy="6414329"/>
          </a:xfrm>
        </p:grpSpPr>
        <p:pic>
          <p:nvPicPr>
            <p:cNvPr id="4" name="Picture 3">
              <a:extLst>
                <a:ext uri="{FF2B5EF4-FFF2-40B4-BE49-F238E27FC236}">
                  <a16:creationId xmlns:a16="http://schemas.microsoft.com/office/drawing/2014/main" id="{22D61D46-4D1D-0A11-173D-C6D105125554}"/>
                </a:ext>
              </a:extLst>
            </p:cNvPr>
            <p:cNvPicPr>
              <a:picLocks noChangeAspect="1"/>
            </p:cNvPicPr>
            <p:nvPr/>
          </p:nvPicPr>
          <p:blipFill>
            <a:blip r:embed="rId3"/>
            <a:srcRect/>
            <a:stretch/>
          </p:blipFill>
          <p:spPr>
            <a:xfrm>
              <a:off x="6096000" y="-9572"/>
              <a:ext cx="5100034" cy="6414329"/>
            </a:xfrm>
            <a:prstGeom prst="rect">
              <a:avLst/>
            </a:prstGeom>
          </p:spPr>
        </p:pic>
        <p:grpSp>
          <p:nvGrpSpPr>
            <p:cNvPr id="5" name="Group 4">
              <a:extLst>
                <a:ext uri="{FF2B5EF4-FFF2-40B4-BE49-F238E27FC236}">
                  <a16:creationId xmlns:a16="http://schemas.microsoft.com/office/drawing/2014/main" id="{22704565-6D6B-F13A-22BB-EF25B7F8BC66}"/>
                </a:ext>
              </a:extLst>
            </p:cNvPr>
            <p:cNvGrpSpPr/>
            <p:nvPr/>
          </p:nvGrpSpPr>
          <p:grpSpPr>
            <a:xfrm>
              <a:off x="7839884" y="745175"/>
              <a:ext cx="1589056" cy="2283775"/>
              <a:chOff x="7839884" y="653448"/>
              <a:chExt cx="1589056" cy="2283775"/>
            </a:xfrm>
          </p:grpSpPr>
          <p:graphicFrame>
            <p:nvGraphicFramePr>
              <p:cNvPr id="11" name="Chart 10">
                <a:extLst>
                  <a:ext uri="{FF2B5EF4-FFF2-40B4-BE49-F238E27FC236}">
                    <a16:creationId xmlns:a16="http://schemas.microsoft.com/office/drawing/2014/main" id="{A52FB1E9-1C69-2C58-521B-56F7012D6C22}"/>
                  </a:ext>
                </a:extLst>
              </p:cNvPr>
              <p:cNvGraphicFramePr/>
              <p:nvPr>
                <p:extLst>
                  <p:ext uri="{D42A27DB-BD31-4B8C-83A1-F6EECF244321}">
                    <p14:modId xmlns:p14="http://schemas.microsoft.com/office/powerpoint/2010/main" val="3162056713"/>
                  </p:ext>
                </p:extLst>
              </p:nvPr>
            </p:nvGraphicFramePr>
            <p:xfrm>
              <a:off x="7839884" y="1342232"/>
              <a:ext cx="1589056" cy="1594991"/>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E62DB54E-C53E-5B73-CCE8-C91295392DDC}"/>
                  </a:ext>
                </a:extLst>
              </p:cNvPr>
              <p:cNvSpPr txBox="1"/>
              <p:nvPr/>
            </p:nvSpPr>
            <p:spPr>
              <a:xfrm>
                <a:off x="7896050" y="653448"/>
                <a:ext cx="1398569" cy="58477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solidFill>
                      <a:schemeClr val="bg1"/>
                    </a:solidFill>
                    <a:effectLst>
                      <a:outerShdw blurRad="317500" algn="tl" rotWithShape="0">
                        <a:prstClr val="black">
                          <a:alpha val="50000"/>
                        </a:prstClr>
                      </a:outerShdw>
                    </a:effectLst>
                    <a:latin typeface="Arial" panose="020B0604020202020204" pitchFamily="34" charset="0"/>
                    <a:cs typeface="Arial" panose="020B0604020202020204" pitchFamily="34" charset="0"/>
                  </a:rPr>
                  <a:t>Escasez de Talento</a:t>
                </a:r>
              </a:p>
            </p:txBody>
          </p:sp>
          <p:sp>
            <p:nvSpPr>
              <p:cNvPr id="13" name="Oval 12">
                <a:extLst>
                  <a:ext uri="{FF2B5EF4-FFF2-40B4-BE49-F238E27FC236}">
                    <a16:creationId xmlns:a16="http://schemas.microsoft.com/office/drawing/2014/main" id="{B783FBEB-7F73-F116-FAB7-782DBB192CA9}"/>
                  </a:ext>
                </a:extLst>
              </p:cNvPr>
              <p:cNvSpPr/>
              <p:nvPr/>
            </p:nvSpPr>
            <p:spPr>
              <a:xfrm>
                <a:off x="7962898" y="1468214"/>
                <a:ext cx="1343025" cy="134302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4"/>
                    </a:solidFill>
                    <a:latin typeface="Arial"/>
                    <a:cs typeface="Arial"/>
                  </a:rPr>
                  <a:t>87%</a:t>
                </a:r>
              </a:p>
              <a:p>
                <a:pPr algn="ctr"/>
                <a:endParaRPr lang="en-US" sz="3000" dirty="0">
                  <a:solidFill>
                    <a:schemeClr val="accent4"/>
                  </a:solidFill>
                  <a:latin typeface="Arial" panose="020B0604020202020204" pitchFamily="34" charset="0"/>
                  <a:cs typeface="Arial" panose="020B0604020202020204" pitchFamily="34" charset="0"/>
                </a:endParaRPr>
              </a:p>
            </p:txBody>
          </p:sp>
          <p:pic>
            <p:nvPicPr>
              <p:cNvPr id="14" name="Graphic 13">
                <a:extLst>
                  <a:ext uri="{FF2B5EF4-FFF2-40B4-BE49-F238E27FC236}">
                    <a16:creationId xmlns:a16="http://schemas.microsoft.com/office/drawing/2014/main" id="{F2596D69-8822-9E38-E4ED-92F163E2EE8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390018" y="2131234"/>
                <a:ext cx="458708" cy="458708"/>
              </a:xfrm>
              <a:prstGeom prst="rect">
                <a:avLst/>
              </a:prstGeom>
            </p:spPr>
          </p:pic>
        </p:grpSp>
        <p:grpSp>
          <p:nvGrpSpPr>
            <p:cNvPr id="6" name="Group 5">
              <a:extLst>
                <a:ext uri="{FF2B5EF4-FFF2-40B4-BE49-F238E27FC236}">
                  <a16:creationId xmlns:a16="http://schemas.microsoft.com/office/drawing/2014/main" id="{652DEA55-CA85-503E-71CF-0EE667843BE2}"/>
                </a:ext>
              </a:extLst>
            </p:cNvPr>
            <p:cNvGrpSpPr/>
            <p:nvPr/>
          </p:nvGrpSpPr>
          <p:grpSpPr>
            <a:xfrm>
              <a:off x="7363632" y="3438029"/>
              <a:ext cx="2541559" cy="2277944"/>
              <a:chOff x="7363632" y="3524799"/>
              <a:chExt cx="2541559" cy="2277944"/>
            </a:xfrm>
          </p:grpSpPr>
          <p:graphicFrame>
            <p:nvGraphicFramePr>
              <p:cNvPr id="7" name="Chart 6">
                <a:extLst>
                  <a:ext uri="{FF2B5EF4-FFF2-40B4-BE49-F238E27FC236}">
                    <a16:creationId xmlns:a16="http://schemas.microsoft.com/office/drawing/2014/main" id="{399D4D7B-7D3E-BEC5-936D-5DCD5061F837}"/>
                  </a:ext>
                </a:extLst>
              </p:cNvPr>
              <p:cNvGraphicFramePr/>
              <p:nvPr>
                <p:extLst>
                  <p:ext uri="{D42A27DB-BD31-4B8C-83A1-F6EECF244321}">
                    <p14:modId xmlns:p14="http://schemas.microsoft.com/office/powerpoint/2010/main" val="1897753912"/>
                  </p:ext>
                </p:extLst>
              </p:nvPr>
            </p:nvGraphicFramePr>
            <p:xfrm>
              <a:off x="7826633" y="4207121"/>
              <a:ext cx="1589056" cy="1595622"/>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CC7EBAC6-2D84-74A5-47A2-C1D9EE5672D4}"/>
                  </a:ext>
                </a:extLst>
              </p:cNvPr>
              <p:cNvSpPr txBox="1"/>
              <p:nvPr/>
            </p:nvSpPr>
            <p:spPr>
              <a:xfrm>
                <a:off x="7363632" y="3524799"/>
                <a:ext cx="2541559" cy="58477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solidFill>
                      <a:schemeClr val="bg1"/>
                    </a:solidFill>
                    <a:effectLst>
                      <a:outerShdw blurRad="317500" algn="tl" rotWithShape="0">
                        <a:prstClr val="black">
                          <a:alpha val="50000"/>
                        </a:prstClr>
                      </a:outerShdw>
                    </a:effectLst>
                    <a:latin typeface="Arial" panose="020B0604020202020204" pitchFamily="34" charset="0"/>
                    <a:cs typeface="Arial" panose="020B0604020202020204" pitchFamily="34" charset="0"/>
                  </a:rPr>
                  <a:t>Expectativas de Empleo</a:t>
                </a:r>
              </a:p>
            </p:txBody>
          </p:sp>
          <p:sp>
            <p:nvSpPr>
              <p:cNvPr id="9" name="Oval 8">
                <a:extLst>
                  <a:ext uri="{FF2B5EF4-FFF2-40B4-BE49-F238E27FC236}">
                    <a16:creationId xmlns:a16="http://schemas.microsoft.com/office/drawing/2014/main" id="{B44180CB-9D18-B145-81C0-97C4C00D46C6}"/>
                  </a:ext>
                </a:extLst>
              </p:cNvPr>
              <p:cNvSpPr/>
              <p:nvPr/>
            </p:nvSpPr>
            <p:spPr>
              <a:xfrm>
                <a:off x="7952767" y="4334006"/>
                <a:ext cx="1341852" cy="1341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2"/>
                    </a:solidFill>
                    <a:latin typeface="Arial"/>
                    <a:cs typeface="Arial"/>
                  </a:rPr>
                  <a:t>49%</a:t>
                </a:r>
              </a:p>
              <a:p>
                <a:pPr algn="ctr"/>
                <a:endParaRPr lang="en-US" sz="3000" dirty="0">
                  <a:solidFill>
                    <a:schemeClr val="accent2"/>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EDD1F341-BD41-413C-4358-CAE2805AB14D}"/>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8402718" y="5047192"/>
                <a:ext cx="453078" cy="453078"/>
              </a:xfrm>
              <a:prstGeom prst="rect">
                <a:avLst/>
              </a:prstGeom>
            </p:spPr>
          </p:pic>
        </p:grpSp>
      </p:grpSp>
      <p:pic>
        <p:nvPicPr>
          <p:cNvPr id="15" name="Graphic 14">
            <a:extLst>
              <a:ext uri="{FF2B5EF4-FFF2-40B4-BE49-F238E27FC236}">
                <a16:creationId xmlns:a16="http://schemas.microsoft.com/office/drawing/2014/main" id="{5060F28B-F3E1-2620-4D01-BE2E9A926307}"/>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19174" y="944324"/>
            <a:ext cx="678263" cy="678263"/>
          </a:xfrm>
          <a:prstGeom prst="rect">
            <a:avLst/>
          </a:prstGeom>
        </p:spPr>
      </p:pic>
    </p:spTree>
    <p:extLst>
      <p:ext uri="{BB962C8B-B14F-4D97-AF65-F5344CB8AC3E}">
        <p14:creationId xmlns:p14="http://schemas.microsoft.com/office/powerpoint/2010/main" val="341427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Content Placeholder 9">
            <a:extLst>
              <a:ext uri="{FF2B5EF4-FFF2-40B4-BE49-F238E27FC236}">
                <a16:creationId xmlns:a16="http://schemas.microsoft.com/office/drawing/2014/main" id="{CEEC2B35-3B85-4796-DB29-B7FA6144E22D}"/>
              </a:ext>
            </a:extLst>
          </p:cNvPr>
          <p:cNvSpPr>
            <a:spLocks noGrp="1"/>
          </p:cNvSpPr>
          <p:nvPr>
            <p:ph idx="1"/>
          </p:nvPr>
        </p:nvSpPr>
        <p:spPr>
          <a:xfrm>
            <a:off x="1019175" y="2380929"/>
            <a:ext cx="4238624" cy="3335044"/>
          </a:xfrm>
        </p:spPr>
        <p:txBody>
          <a:bodyPr/>
          <a:lstStyle/>
          <a:p>
            <a:r>
              <a:rPr lang="es-MX" dirty="0">
                <a:latin typeface="Arial"/>
                <a:cs typeface="Arial"/>
              </a:rPr>
              <a:t>La oferta es superada por la demanda, donde el </a:t>
            </a:r>
            <a:r>
              <a:rPr lang="es-MX" b="1" dirty="0">
                <a:latin typeface="Arial"/>
                <a:cs typeface="Arial"/>
              </a:rPr>
              <a:t>61% de las organizaciones informan dificultades para encontrar el talento que necesitan.*</a:t>
            </a:r>
          </a:p>
          <a:p>
            <a:r>
              <a:rPr lang="es-MX" dirty="0">
                <a:latin typeface="Arial"/>
                <a:cs typeface="Arial"/>
              </a:rPr>
              <a:t>Persistentes a pesar de los desafíos de la escasez de talento</a:t>
            </a:r>
            <a:r>
              <a:rPr lang="es-MX" b="1" dirty="0">
                <a:latin typeface="Arial"/>
                <a:cs typeface="Arial"/>
              </a:rPr>
              <a:t>, los</a:t>
            </a:r>
            <a:r>
              <a:rPr lang="es-MX" dirty="0">
                <a:latin typeface="Arial"/>
                <a:cs typeface="Arial"/>
              </a:rPr>
              <a:t> </a:t>
            </a:r>
            <a:r>
              <a:rPr lang="es-MX" b="1" dirty="0">
                <a:latin typeface="Arial"/>
                <a:cs typeface="Arial"/>
              </a:rPr>
              <a:t>empleadores puertorriqueños anticipan una Tendencia Neta de Empleo neto de 24%, </a:t>
            </a:r>
            <a:r>
              <a:rPr lang="es-MX" dirty="0">
                <a:latin typeface="Arial"/>
                <a:cs typeface="Arial"/>
              </a:rPr>
              <a:t>fortaleciéndose desde el trimestre anterior 2 p.p. y debilitándose -10 p.p. en comparación con esta misma época del año pasado.</a:t>
            </a:r>
          </a:p>
          <a:p>
            <a:br>
              <a:rPr lang="en-US" dirty="0">
                <a:latin typeface="Arial"/>
                <a:cs typeface="Arial"/>
              </a:rPr>
            </a:br>
            <a:r>
              <a:rPr lang="en-US" b="1" dirty="0">
                <a:solidFill>
                  <a:schemeClr val="accent4"/>
                </a:solidFill>
                <a:latin typeface="Arial"/>
                <a:cs typeface="Arial"/>
              </a:rPr>
              <a:t>*</a:t>
            </a:r>
            <a:r>
              <a:rPr lang="en-US" sz="1100" dirty="0">
                <a:latin typeface="Arial"/>
                <a:cs typeface="Arial"/>
              </a:rPr>
              <a:t> The 2024 Global Talent Shortage, ManpowerGroup</a:t>
            </a:r>
            <a:endParaRPr lang="en-US" sz="1100" dirty="0"/>
          </a:p>
        </p:txBody>
      </p:sp>
      <p:sp>
        <p:nvSpPr>
          <p:cNvPr id="21" name="Title 7">
            <a:extLst>
              <a:ext uri="{FF2B5EF4-FFF2-40B4-BE49-F238E27FC236}">
                <a16:creationId xmlns:a16="http://schemas.microsoft.com/office/drawing/2014/main" id="{47C24EA1-95E7-C75E-7514-0D4EE38558EE}"/>
              </a:ext>
            </a:extLst>
          </p:cNvPr>
          <p:cNvSpPr>
            <a:spLocks noGrp="1"/>
          </p:cNvSpPr>
          <p:nvPr>
            <p:ph type="title"/>
          </p:nvPr>
        </p:nvSpPr>
        <p:spPr>
          <a:xfrm>
            <a:off x="1019175" y="1218199"/>
            <a:ext cx="4238624" cy="956621"/>
          </a:xfrm>
        </p:spPr>
        <p:txBody>
          <a:bodyPr/>
          <a:lstStyle/>
          <a:p>
            <a:r>
              <a:rPr lang="en-US" dirty="0"/>
              <a:t>       </a:t>
            </a:r>
            <a:r>
              <a:rPr lang="es-MX" dirty="0"/>
              <a:t>Salud</a:t>
            </a:r>
          </a:p>
        </p:txBody>
      </p:sp>
      <p:pic>
        <p:nvPicPr>
          <p:cNvPr id="2" name="Graphic 1">
            <a:extLst>
              <a:ext uri="{FF2B5EF4-FFF2-40B4-BE49-F238E27FC236}">
                <a16:creationId xmlns:a16="http://schemas.microsoft.com/office/drawing/2014/main" id="{4D2485C4-165A-2F95-74D1-0BBC5BA82DE3}"/>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9174" y="1012090"/>
            <a:ext cx="639505" cy="639505"/>
          </a:xfrm>
          <a:prstGeom prst="rect">
            <a:avLst/>
          </a:prstGeom>
        </p:spPr>
      </p:pic>
      <p:grpSp>
        <p:nvGrpSpPr>
          <p:cNvPr id="3" name="Group 2">
            <a:extLst>
              <a:ext uri="{FF2B5EF4-FFF2-40B4-BE49-F238E27FC236}">
                <a16:creationId xmlns:a16="http://schemas.microsoft.com/office/drawing/2014/main" id="{44109CA2-A17E-A033-FE54-E80BEC65ABC7}"/>
              </a:ext>
            </a:extLst>
          </p:cNvPr>
          <p:cNvGrpSpPr/>
          <p:nvPr/>
        </p:nvGrpSpPr>
        <p:grpSpPr>
          <a:xfrm>
            <a:off x="6072789" y="-9572"/>
            <a:ext cx="5100034" cy="6414328"/>
            <a:chOff x="6096000" y="-9572"/>
            <a:chExt cx="5100034" cy="6414328"/>
          </a:xfrm>
        </p:grpSpPr>
        <p:pic>
          <p:nvPicPr>
            <p:cNvPr id="4" name="Picture 3">
              <a:extLst>
                <a:ext uri="{FF2B5EF4-FFF2-40B4-BE49-F238E27FC236}">
                  <a16:creationId xmlns:a16="http://schemas.microsoft.com/office/drawing/2014/main" id="{22D61D46-4D1D-0A11-173D-C6D105125554}"/>
                </a:ext>
              </a:extLst>
            </p:cNvPr>
            <p:cNvPicPr>
              <a:picLocks noChangeAspect="1"/>
            </p:cNvPicPr>
            <p:nvPr/>
          </p:nvPicPr>
          <p:blipFill>
            <a:blip r:embed="rId5"/>
            <a:srcRect/>
            <a:stretch/>
          </p:blipFill>
          <p:spPr>
            <a:xfrm>
              <a:off x="6096000" y="-9572"/>
              <a:ext cx="5100034" cy="6414328"/>
            </a:xfrm>
            <a:prstGeom prst="rect">
              <a:avLst/>
            </a:prstGeom>
          </p:spPr>
        </p:pic>
        <p:grpSp>
          <p:nvGrpSpPr>
            <p:cNvPr id="5" name="Group 4">
              <a:extLst>
                <a:ext uri="{FF2B5EF4-FFF2-40B4-BE49-F238E27FC236}">
                  <a16:creationId xmlns:a16="http://schemas.microsoft.com/office/drawing/2014/main" id="{22704565-6D6B-F13A-22BB-EF25B7F8BC66}"/>
                </a:ext>
              </a:extLst>
            </p:cNvPr>
            <p:cNvGrpSpPr/>
            <p:nvPr/>
          </p:nvGrpSpPr>
          <p:grpSpPr>
            <a:xfrm>
              <a:off x="7727758" y="706391"/>
              <a:ext cx="1811593" cy="2322559"/>
              <a:chOff x="7727758" y="614664"/>
              <a:chExt cx="1811593" cy="2322559"/>
            </a:xfrm>
          </p:grpSpPr>
          <p:graphicFrame>
            <p:nvGraphicFramePr>
              <p:cNvPr id="11" name="Chart 10">
                <a:extLst>
                  <a:ext uri="{FF2B5EF4-FFF2-40B4-BE49-F238E27FC236}">
                    <a16:creationId xmlns:a16="http://schemas.microsoft.com/office/drawing/2014/main" id="{A52FB1E9-1C69-2C58-521B-56F7012D6C22}"/>
                  </a:ext>
                </a:extLst>
              </p:cNvPr>
              <p:cNvGraphicFramePr/>
              <p:nvPr>
                <p:extLst>
                  <p:ext uri="{D42A27DB-BD31-4B8C-83A1-F6EECF244321}">
                    <p14:modId xmlns:p14="http://schemas.microsoft.com/office/powerpoint/2010/main" val="2531810911"/>
                  </p:ext>
                </p:extLst>
              </p:nvPr>
            </p:nvGraphicFramePr>
            <p:xfrm>
              <a:off x="7839884" y="1342232"/>
              <a:ext cx="1589056" cy="1594991"/>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a:extLst>
                  <a:ext uri="{FF2B5EF4-FFF2-40B4-BE49-F238E27FC236}">
                    <a16:creationId xmlns:a16="http://schemas.microsoft.com/office/drawing/2014/main" id="{E62DB54E-C53E-5B73-CCE8-C91295392DDC}"/>
                  </a:ext>
                </a:extLst>
              </p:cNvPr>
              <p:cNvSpPr txBox="1"/>
              <p:nvPr/>
            </p:nvSpPr>
            <p:spPr>
              <a:xfrm>
                <a:off x="7727758" y="614664"/>
                <a:ext cx="1811593" cy="58477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solidFill>
                      <a:schemeClr val="bg1"/>
                    </a:solidFill>
                    <a:effectLst>
                      <a:outerShdw blurRad="317500" algn="tl" rotWithShape="0">
                        <a:prstClr val="black">
                          <a:alpha val="50000"/>
                        </a:prstClr>
                      </a:outerShdw>
                    </a:effectLst>
                    <a:latin typeface="Arial" panose="020B0604020202020204" pitchFamily="34" charset="0"/>
                    <a:cs typeface="Arial" panose="020B0604020202020204" pitchFamily="34" charset="0"/>
                  </a:rPr>
                  <a:t>Escasez de Talento</a:t>
                </a:r>
              </a:p>
            </p:txBody>
          </p:sp>
          <p:sp>
            <p:nvSpPr>
              <p:cNvPr id="13" name="Oval 12">
                <a:extLst>
                  <a:ext uri="{FF2B5EF4-FFF2-40B4-BE49-F238E27FC236}">
                    <a16:creationId xmlns:a16="http://schemas.microsoft.com/office/drawing/2014/main" id="{B783FBEB-7F73-F116-FAB7-782DBB192CA9}"/>
                  </a:ext>
                </a:extLst>
              </p:cNvPr>
              <p:cNvSpPr/>
              <p:nvPr/>
            </p:nvSpPr>
            <p:spPr>
              <a:xfrm>
                <a:off x="7962898" y="1468214"/>
                <a:ext cx="1343025" cy="134302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4"/>
                    </a:solidFill>
                    <a:latin typeface="Arial" panose="020B0604020202020204" pitchFamily="34" charset="0"/>
                    <a:cs typeface="Arial" panose="020B0604020202020204" pitchFamily="34" charset="0"/>
                  </a:rPr>
                  <a:t>61%</a:t>
                </a:r>
              </a:p>
              <a:p>
                <a:pPr algn="ctr"/>
                <a:endParaRPr lang="en-US" sz="3000" dirty="0">
                  <a:solidFill>
                    <a:schemeClr val="accent4"/>
                  </a:solidFill>
                  <a:latin typeface="Arial" panose="020B0604020202020204" pitchFamily="34" charset="0"/>
                  <a:cs typeface="Arial" panose="020B0604020202020204" pitchFamily="34" charset="0"/>
                </a:endParaRPr>
              </a:p>
            </p:txBody>
          </p:sp>
          <p:pic>
            <p:nvPicPr>
              <p:cNvPr id="14" name="Graphic 13">
                <a:extLst>
                  <a:ext uri="{FF2B5EF4-FFF2-40B4-BE49-F238E27FC236}">
                    <a16:creationId xmlns:a16="http://schemas.microsoft.com/office/drawing/2014/main" id="{F2596D69-8822-9E38-E4ED-92F163E2EE8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390018" y="2131234"/>
                <a:ext cx="458708" cy="458708"/>
              </a:xfrm>
              <a:prstGeom prst="rect">
                <a:avLst/>
              </a:prstGeom>
            </p:spPr>
          </p:pic>
        </p:grpSp>
        <p:grpSp>
          <p:nvGrpSpPr>
            <p:cNvPr id="6" name="Group 5">
              <a:extLst>
                <a:ext uri="{FF2B5EF4-FFF2-40B4-BE49-F238E27FC236}">
                  <a16:creationId xmlns:a16="http://schemas.microsoft.com/office/drawing/2014/main" id="{652DEA55-CA85-503E-71CF-0EE667843BE2}"/>
                </a:ext>
              </a:extLst>
            </p:cNvPr>
            <p:cNvGrpSpPr/>
            <p:nvPr/>
          </p:nvGrpSpPr>
          <p:grpSpPr>
            <a:xfrm>
              <a:off x="7363632" y="3438029"/>
              <a:ext cx="2541559" cy="2277944"/>
              <a:chOff x="7363632" y="3524799"/>
              <a:chExt cx="2541559" cy="2277944"/>
            </a:xfrm>
          </p:grpSpPr>
          <p:graphicFrame>
            <p:nvGraphicFramePr>
              <p:cNvPr id="7" name="Chart 6">
                <a:extLst>
                  <a:ext uri="{FF2B5EF4-FFF2-40B4-BE49-F238E27FC236}">
                    <a16:creationId xmlns:a16="http://schemas.microsoft.com/office/drawing/2014/main" id="{399D4D7B-7D3E-BEC5-936D-5DCD5061F837}"/>
                  </a:ext>
                </a:extLst>
              </p:cNvPr>
              <p:cNvGraphicFramePr/>
              <p:nvPr>
                <p:extLst>
                  <p:ext uri="{D42A27DB-BD31-4B8C-83A1-F6EECF244321}">
                    <p14:modId xmlns:p14="http://schemas.microsoft.com/office/powerpoint/2010/main" val="1049555801"/>
                  </p:ext>
                </p:extLst>
              </p:nvPr>
            </p:nvGraphicFramePr>
            <p:xfrm>
              <a:off x="7826633" y="4207121"/>
              <a:ext cx="1589056" cy="1595622"/>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CC7EBAC6-2D84-74A5-47A2-C1D9EE5672D4}"/>
                  </a:ext>
                </a:extLst>
              </p:cNvPr>
              <p:cNvSpPr txBox="1"/>
              <p:nvPr/>
            </p:nvSpPr>
            <p:spPr>
              <a:xfrm>
                <a:off x="7363632" y="3524799"/>
                <a:ext cx="2541559" cy="58477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s-MX" sz="1900" b="1" dirty="0">
                    <a:solidFill>
                      <a:schemeClr val="bg1"/>
                    </a:solidFill>
                    <a:effectLst>
                      <a:outerShdw blurRad="317500" algn="tl" rotWithShape="0">
                        <a:prstClr val="black">
                          <a:alpha val="50000"/>
                        </a:prstClr>
                      </a:outerShdw>
                    </a:effectLst>
                    <a:latin typeface="Arial" panose="020B0604020202020204" pitchFamily="34" charset="0"/>
                    <a:cs typeface="Arial" panose="020B0604020202020204" pitchFamily="34" charset="0"/>
                  </a:rPr>
                  <a:t>Expectativas de Empleo</a:t>
                </a:r>
              </a:p>
            </p:txBody>
          </p:sp>
          <p:sp>
            <p:nvSpPr>
              <p:cNvPr id="9" name="Oval 8">
                <a:extLst>
                  <a:ext uri="{FF2B5EF4-FFF2-40B4-BE49-F238E27FC236}">
                    <a16:creationId xmlns:a16="http://schemas.microsoft.com/office/drawing/2014/main" id="{B44180CB-9D18-B145-81C0-97C4C00D46C6}"/>
                  </a:ext>
                </a:extLst>
              </p:cNvPr>
              <p:cNvSpPr/>
              <p:nvPr/>
            </p:nvSpPr>
            <p:spPr>
              <a:xfrm>
                <a:off x="7952767" y="4334006"/>
                <a:ext cx="1341852" cy="1341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2"/>
                    </a:solidFill>
                    <a:latin typeface="Arial"/>
                    <a:cs typeface="Arial"/>
                  </a:rPr>
                  <a:t>24%</a:t>
                </a:r>
              </a:p>
              <a:p>
                <a:pPr algn="ctr"/>
                <a:endParaRPr lang="en-US" sz="3000" dirty="0">
                  <a:solidFill>
                    <a:schemeClr val="accent2"/>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EDD1F341-BD41-413C-4358-CAE2805AB14D}"/>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8402718" y="5047192"/>
                <a:ext cx="453078" cy="453078"/>
              </a:xfrm>
              <a:prstGeom prst="rect">
                <a:avLst/>
              </a:prstGeom>
            </p:spPr>
          </p:pic>
        </p:grpSp>
      </p:grpSp>
    </p:spTree>
    <p:extLst>
      <p:ext uri="{BB962C8B-B14F-4D97-AF65-F5344CB8AC3E}">
        <p14:creationId xmlns:p14="http://schemas.microsoft.com/office/powerpoint/2010/main" val="2699673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erson smiling with her hands together&#10;&#10;Description automatically generated">
            <a:extLst>
              <a:ext uri="{FF2B5EF4-FFF2-40B4-BE49-F238E27FC236}">
                <a16:creationId xmlns:a16="http://schemas.microsoft.com/office/drawing/2014/main" id="{80A1D68F-02D0-30E5-D7F1-7BD7B3A3D3EE}"/>
              </a:ext>
            </a:extLst>
          </p:cNvPr>
          <p:cNvPicPr>
            <a:picLocks noGrp="1" noChangeAspect="1"/>
          </p:cNvPicPr>
          <p:nvPr>
            <p:ph idx="1"/>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1322045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AB3C692-788C-590A-164F-CB2FE174DC02}"/>
              </a:ext>
            </a:extLst>
          </p:cNvPr>
          <p:cNvPicPr>
            <a:picLocks noChangeAspect="1"/>
          </p:cNvPicPr>
          <p:nvPr/>
        </p:nvPicPr>
        <p:blipFill>
          <a:blip r:embed="rId4"/>
          <a:stretch>
            <a:fillRect/>
          </a:stretch>
        </p:blipFill>
        <p:spPr>
          <a:xfrm>
            <a:off x="1038150" y="3105298"/>
            <a:ext cx="10115699" cy="647404"/>
          </a:xfrm>
          <a:prstGeom prst="rect">
            <a:avLst/>
          </a:prstGeom>
        </p:spPr>
      </p:pic>
      <p:sp>
        <p:nvSpPr>
          <p:cNvPr id="6" name="CuadroTexto 5">
            <a:extLst>
              <a:ext uri="{FF2B5EF4-FFF2-40B4-BE49-F238E27FC236}">
                <a16:creationId xmlns:a16="http://schemas.microsoft.com/office/drawing/2014/main" id="{F3A17FAB-87D7-DF89-C485-45419221BFB5}"/>
              </a:ext>
            </a:extLst>
          </p:cNvPr>
          <p:cNvSpPr txBox="1"/>
          <p:nvPr/>
        </p:nvSpPr>
        <p:spPr>
          <a:xfrm>
            <a:off x="2966693" y="4323524"/>
            <a:ext cx="6097772" cy="646331"/>
          </a:xfrm>
          <a:prstGeom prst="rect">
            <a:avLst/>
          </a:prstGeom>
          <a:noFill/>
        </p:spPr>
        <p:txBody>
          <a:bodyPr wrap="square">
            <a:spAutoFit/>
          </a:bodyPr>
          <a:lstStyle/>
          <a:p>
            <a:pPr algn="ctr"/>
            <a:r>
              <a:rPr lang="en-US" dirty="0">
                <a:cs typeface="Arial"/>
                <a:hlinkClick r:id="rId5">
                  <a:extLst>
                    <a:ext uri="{A12FA001-AC4F-418D-AE19-62706E023703}">
                      <ahyp:hlinkClr xmlns:ahyp="http://schemas.microsoft.com/office/drawing/2018/hyperlinkcolor" val="tx"/>
                    </a:ext>
                  </a:extLst>
                </a:hlinkClick>
              </a:rPr>
              <a:t>www.manpowergrouppr.com</a:t>
            </a:r>
            <a:endParaRPr lang="en-US" dirty="0">
              <a:cs typeface="Arial"/>
            </a:endParaRPr>
          </a:p>
          <a:p>
            <a:pPr algn="ctr"/>
            <a:endParaRPr lang="en-US" dirty="0">
              <a:cs typeface="Arial"/>
            </a:endParaRPr>
          </a:p>
        </p:txBody>
      </p:sp>
      <p:pic>
        <p:nvPicPr>
          <p:cNvPr id="3" name="Picture 2">
            <a:extLst>
              <a:ext uri="{FF2B5EF4-FFF2-40B4-BE49-F238E27FC236}">
                <a16:creationId xmlns:a16="http://schemas.microsoft.com/office/drawing/2014/main" id="{913FDB16-070E-9AF5-914D-A80E3F1A872E}"/>
              </a:ext>
            </a:extLst>
          </p:cNvPr>
          <p:cNvPicPr>
            <a:picLocks noChangeAspect="1"/>
          </p:cNvPicPr>
          <p:nvPr/>
        </p:nvPicPr>
        <p:blipFill>
          <a:blip r:embed="rId6"/>
          <a:stretch>
            <a:fillRect/>
          </a:stretch>
        </p:blipFill>
        <p:spPr>
          <a:xfrm>
            <a:off x="9064465" y="4093762"/>
            <a:ext cx="2370672" cy="2370672"/>
          </a:xfrm>
          <a:prstGeom prst="rect">
            <a:avLst/>
          </a:prstGeom>
        </p:spPr>
      </p:pic>
    </p:spTree>
    <p:extLst>
      <p:ext uri="{BB962C8B-B14F-4D97-AF65-F5344CB8AC3E}">
        <p14:creationId xmlns:p14="http://schemas.microsoft.com/office/powerpoint/2010/main" val="1819088494"/>
      </p:ext>
    </p:extLst>
  </p:cSld>
  <p:clrMapOvr>
    <a:masterClrMapping/>
  </p:clrMapOvr>
</p:sld>
</file>

<file path=ppt/theme/theme1.xml><?xml version="1.0" encoding="utf-8"?>
<a:theme xmlns:a="http://schemas.openxmlformats.org/drawingml/2006/main" name="Blue-Green Slides">
  <a:themeElements>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EAEFA692820C4B96E723350F7C1B15" ma:contentTypeVersion="28" ma:contentTypeDescription="Create a new document." ma:contentTypeScope="" ma:versionID="9637e4e41f4f3d9406187c3d23c29b1d">
  <xsd:schema xmlns:xsd="http://www.w3.org/2001/XMLSchema" xmlns:xs="http://www.w3.org/2001/XMLSchema" xmlns:p="http://schemas.microsoft.com/office/2006/metadata/properties" xmlns:ns2="61b4e583-f6a1-4520-bcd3-778104bf8684" xmlns:ns3="53bee22d-e9f5-4e5d-8c3d-646e95926b3b" targetNamespace="http://schemas.microsoft.com/office/2006/metadata/properties" ma:root="true" ma:fieldsID="3535af136d7e9bbd4c91cdebde786e8a" ns2:_="" ns3:_="">
    <xsd:import namespace="61b4e583-f6a1-4520-bcd3-778104bf8684"/>
    <xsd:import namespace="53bee22d-e9f5-4e5d-8c3d-646e95926b3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Brand_x0020_or_x0020_Offering" minOccurs="0"/>
                <xsd:element ref="ns2:Preview_x0020_Image"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b4e583-f6a1-4520-bcd3-778104bf86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Brand_x0020_or_x0020_Offering" ma:index="16" nillable="true" ma:displayName="Brand or Offering" ma:internalName="Brand_x0020_or_x0020_Offering">
      <xsd:simpleType>
        <xsd:union memberTypes="dms:Text">
          <xsd:simpleType>
            <xsd:restriction base="dms:Choice">
              <xsd:enumeration value="ManpowerGroup"/>
              <xsd:enumeration value="Experis"/>
              <xsd:enumeration value="Manpower"/>
              <xsd:enumeration value="Right Management"/>
              <xsd:enumeration value="ManpowerGroup Solutions"/>
              <xsd:enumeration value="TAPFIN"/>
            </xsd:restriction>
          </xsd:simpleType>
        </xsd:union>
      </xsd:simpleType>
    </xsd:element>
    <xsd:element name="Preview_x0020_Image" ma:index="17" nillable="true" ma:displayName="Preview Image" ma:format="Hyperlink" ma:internalName="Preview_x0020_Imag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73eabf1b-ca55-4ef7-a122-c0a3080e391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bee22d-e9f5-4e5d-8c3d-646e95926b3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af6a7fb-3623-421b-8bec-8100d36f70ff}" ma:internalName="TaxCatchAll" ma:showField="CatchAllData" ma:web="53bee22d-e9f5-4e5d-8c3d-646e95926b3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1b4e583-f6a1-4520-bcd3-778104bf8684">
      <Terms xmlns="http://schemas.microsoft.com/office/infopath/2007/PartnerControls"/>
    </lcf76f155ced4ddcb4097134ff3c332f>
    <TaxCatchAll xmlns="53bee22d-e9f5-4e5d-8c3d-646e95926b3b" xsi:nil="true"/>
    <SharedWithUsers xmlns="53bee22d-e9f5-4e5d-8c3d-646e95926b3b">
      <UserInfo>
        <DisplayName>Regterschot, Petra</DisplayName>
        <AccountId>110</AccountId>
        <AccountType/>
      </UserInfo>
      <UserInfo>
        <DisplayName>Company Administrator</DisplayName>
        <AccountId>69</AccountId>
        <AccountType/>
      </UserInfo>
      <UserInfo>
        <DisplayName>Nanavati, Dhiti</DisplayName>
        <AccountId>112</AccountId>
        <AccountType/>
      </UserInfo>
      <UserInfo>
        <DisplayName>Switalski, Danielle</DisplayName>
        <AccountId>114</AccountId>
        <AccountType/>
      </UserInfo>
      <UserInfo>
        <DisplayName>Binkowski, Paweł</DisplayName>
        <AccountId>118</AccountId>
        <AccountType/>
      </UserInfo>
      <UserInfo>
        <DisplayName>Mohammad-Ali Kashif Al-Ghataa</DisplayName>
        <AccountId>368</AccountId>
        <AccountType/>
      </UserInfo>
      <UserInfo>
        <DisplayName>Nicole Wege</DisplayName>
        <AccountId>71</AccountId>
        <AccountType/>
      </UserInfo>
      <UserInfo>
        <DisplayName>Alice Kujawa</DisplayName>
        <AccountId>843</AccountId>
        <AccountType/>
      </UserInfo>
      <UserInfo>
        <DisplayName>Roberts, Emily</DisplayName>
        <AccountId>94</AccountId>
        <AccountType/>
      </UserInfo>
      <UserInfo>
        <DisplayName>Jennifer Kirchner</DisplayName>
        <AccountId>844</AccountId>
        <AccountType/>
      </UserInfo>
      <UserInfo>
        <DisplayName>Meredith Frost</DisplayName>
        <AccountId>845</AccountId>
        <AccountType/>
      </UserInfo>
      <UserInfo>
        <DisplayName>Schaefer, Sophia</DisplayName>
        <AccountId>693</AccountId>
        <AccountType/>
      </UserInfo>
      <UserInfo>
        <DisplayName>Grayson, Kirsty</DisplayName>
        <AccountId>846</AccountId>
        <AccountType/>
      </UserInfo>
      <UserInfo>
        <DisplayName>Everyone</DisplayName>
        <AccountId>11</AccountId>
        <AccountType/>
      </UserInfo>
      <UserInfo>
        <DisplayName>Erbe, Karola</DisplayName>
        <AccountId>847</AccountId>
        <AccountType/>
      </UserInfo>
      <UserInfo>
        <DisplayName>Schultze, Sandy extern</DisplayName>
        <AccountId>848</AccountId>
        <AccountType/>
      </UserInfo>
      <UserInfo>
        <DisplayName>Janet LaQuintano</DisplayName>
        <AccountId>849</AccountId>
        <AccountType/>
      </UserInfo>
      <UserInfo>
        <DisplayName>Emma Almond</DisplayName>
        <AccountId>32</AccountId>
        <AccountType/>
      </UserInfo>
      <UserInfo>
        <DisplayName>John Julitz</DisplayName>
        <AccountId>29</AccountId>
        <AccountType/>
      </UserInfo>
      <UserInfo>
        <DisplayName>Mellanie Garrett</DisplayName>
        <AccountId>67</AccountId>
        <AccountType/>
      </UserInfo>
      <UserInfo>
        <DisplayName>Brittany Stanley</DisplayName>
        <AccountId>20</AccountId>
        <AccountType/>
      </UserInfo>
      <UserInfo>
        <DisplayName>Karine Bergeron</DisplayName>
        <AccountId>53</AccountId>
        <AccountType/>
      </UserInfo>
      <UserInfo>
        <DisplayName>Lauren Spude</DisplayName>
        <AccountId>38</AccountId>
        <AccountType/>
      </UserInfo>
      <UserInfo>
        <DisplayName>Jacquelyn Holland</DisplayName>
        <AccountId>863</AccountId>
        <AccountType/>
      </UserInfo>
      <UserInfo>
        <DisplayName>Maureen McGinn</DisplayName>
        <AccountId>60</AccountId>
        <AccountType/>
      </UserInfo>
      <UserInfo>
        <DisplayName>Tom Rippinger</DisplayName>
        <AccountId>10</AccountId>
        <AccountType/>
      </UserInfo>
      <UserInfo>
        <DisplayName>Shannon Kobylarczyk</DisplayName>
        <AccountId>669</AccountId>
        <AccountType/>
      </UserInfo>
      <UserInfo>
        <DisplayName>Mara Stefan</DisplayName>
        <AccountId>15</AccountId>
        <AccountType/>
      </UserInfo>
      <UserInfo>
        <DisplayName>Christina Roth</DisplayName>
        <AccountId>16</AccountId>
        <AccountType/>
      </UserInfo>
    </SharedWithUsers>
    <MediaLengthInSeconds xmlns="61b4e583-f6a1-4520-bcd3-778104bf8684" xsi:nil="true"/>
    <Brand_x0020_or_x0020_Offering xmlns="61b4e583-f6a1-4520-bcd3-778104bf8684" xsi:nil="true"/>
    <Preview_x0020_Image xmlns="61b4e583-f6a1-4520-bcd3-778104bf8684">
      <Url xsi:nil="true"/>
      <Description xsi:nil="true"/>
    </Preview_x0020_Image>
  </documentManagement>
</p:properties>
</file>

<file path=customXml/itemProps1.xml><?xml version="1.0" encoding="utf-8"?>
<ds:datastoreItem xmlns:ds="http://schemas.openxmlformats.org/officeDocument/2006/customXml" ds:itemID="{95CA3B56-6919-43E2-8FDA-76156C4EAD02}">
  <ds:schemaRefs>
    <ds:schemaRef ds:uri="53bee22d-e9f5-4e5d-8c3d-646e95926b3b"/>
    <ds:schemaRef ds:uri="61b4e583-f6a1-4520-bcd3-778104bf868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C71458B-780A-47B4-9B84-ED23E27A0340}">
  <ds:schemaRefs>
    <ds:schemaRef ds:uri="http://schemas.microsoft.com/sharepoint/v3/contenttype/forms"/>
  </ds:schemaRefs>
</ds:datastoreItem>
</file>

<file path=customXml/itemProps3.xml><?xml version="1.0" encoding="utf-8"?>
<ds:datastoreItem xmlns:ds="http://schemas.openxmlformats.org/officeDocument/2006/customXml" ds:itemID="{AF3C223F-A017-4843-987E-D470BE4A351D}">
  <ds:schemaRefs>
    <ds:schemaRef ds:uri="http://schemas.microsoft.com/office/2006/metadata/properties"/>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61b4e583-f6a1-4520-bcd3-778104bf8684"/>
    <ds:schemaRef ds:uri="http://purl.org/dc/terms/"/>
    <ds:schemaRef ds:uri="http://schemas.openxmlformats.org/package/2006/metadata/core-properties"/>
    <ds:schemaRef ds:uri="53bee22d-e9f5-4e5d-8c3d-646e95926b3b"/>
  </ds:schemaRefs>
</ds:datastoreItem>
</file>

<file path=docProps/app.xml><?xml version="1.0" encoding="utf-8"?>
<Properties xmlns="http://schemas.openxmlformats.org/officeDocument/2006/extended-properties" xmlns:vt="http://schemas.openxmlformats.org/officeDocument/2006/docPropsVTypes">
  <Template/>
  <TotalTime>16242</TotalTime>
  <Words>2784</Words>
  <Application>Microsoft Macintosh PowerPoint</Application>
  <PresentationFormat>Widescreen</PresentationFormat>
  <Paragraphs>380</Paragraphs>
  <Slides>24</Slides>
  <Notes>24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Apple Symbols</vt:lpstr>
      <vt:lpstr>Arial</vt:lpstr>
      <vt:lpstr>Calibri</vt:lpstr>
      <vt:lpstr>Helvetica</vt:lpstr>
      <vt:lpstr>Symbol</vt:lpstr>
      <vt:lpstr>System Font Regular</vt:lpstr>
      <vt:lpstr>Blue-Green Slides</vt:lpstr>
      <vt:lpstr>Encuesta de Expectativas de Empleo ManpowerGroup</vt:lpstr>
      <vt:lpstr>Acerca de la Encuesta</vt:lpstr>
      <vt:lpstr>Acerca de la Encuesta de Expectativas de Empleo de ManpowerGroup</vt:lpstr>
      <vt:lpstr>Preguntas Frecuentes</vt:lpstr>
      <vt:lpstr>Resumen Ejecutivo</vt:lpstr>
      <vt:lpstr>Índice</vt:lpstr>
      <vt:lpstr>PowerPoint Presentation</vt:lpstr>
      <vt:lpstr>Cambios a través del tiempo en Puerto Rico </vt:lpstr>
      <vt:lpstr>Expectativas de Empleo en Puerto Rico 1Q 2024</vt:lpstr>
      <vt:lpstr>PowerPoint Presentation</vt:lpstr>
      <vt:lpstr>Expectativas de empleo en los principales sectores de Puerto Rico</vt:lpstr>
      <vt:lpstr>Expectativas de contratación en Puerto Rico por tamaño de empresa </vt:lpstr>
      <vt:lpstr>Expectativas de contratación para enero – marzo por país</vt:lpstr>
      <vt:lpstr>Cambios anuales por país</vt:lpstr>
      <vt:lpstr>Expectativas de empleo en América</vt:lpstr>
      <vt:lpstr>PowerPoint Presentation</vt:lpstr>
      <vt:lpstr>Las organizaciones en Puerto Rico identifican los 3 principales retos al considerar empleos que requieren habilidades para el uso de inteligencia artificial (IA)</vt:lpstr>
      <vt:lpstr>Expectativas por Sector</vt:lpstr>
      <vt:lpstr>       Servicios de Comunicación</vt:lpstr>
      <vt:lpstr>       Tecnologías de la Información</vt:lpstr>
      <vt:lpstr>       Manufactura</vt:lpstr>
      <vt:lpstr>       Salud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Spude, Lauren</dc:creator>
  <cp:lastModifiedBy>Maricelis Rivera Santos</cp:lastModifiedBy>
  <cp:revision>71</cp:revision>
  <dcterms:created xsi:type="dcterms:W3CDTF">2022-09-19T18:59:25Z</dcterms:created>
  <dcterms:modified xsi:type="dcterms:W3CDTF">2024-01-09T13:42:53Z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0x0101009FEAEFA692820C4B96E723350F7C1B15</vt:lpwstr>
  </property>
  <property fmtid="{D5CDD505-2E9C-101B-9397-08002B2CF9AE}" pid="3" name="MediaServiceImageTags">
    <vt:lpwstr/>
  </property>
  <property fmtid="{D5CDD505-2E9C-101B-9397-08002B2CF9AE}" pid="4" name="Order">
    <vt:r8>347100</vt:r8>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Preview Image">
    <vt:lpwstr>, </vt:lpwstr>
  </property>
</Properties>
</file>